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9" r:id="rId3"/>
    <p:sldId id="261" r:id="rId4"/>
    <p:sldId id="264" r:id="rId5"/>
    <p:sldId id="265" r:id="rId6"/>
    <p:sldId id="266" r:id="rId7"/>
    <p:sldId id="267" r:id="rId8"/>
    <p:sldId id="268" r:id="rId9"/>
    <p:sldId id="269" r:id="rId10"/>
    <p:sldId id="270" r:id="rId11"/>
    <p:sldId id="271" r:id="rId12"/>
    <p:sldId id="262" r:id="rId13"/>
    <p:sldId id="263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281" r:id="rId24"/>
    <p:sldId id="283" r:id="rId25"/>
    <p:sldId id="284" r:id="rId26"/>
    <p:sldId id="282" r:id="rId27"/>
    <p:sldId id="285" r:id="rId28"/>
    <p:sldId id="286" r:id="rId29"/>
    <p:sldId id="287" r:id="rId30"/>
    <p:sldId id="288" r:id="rId31"/>
    <p:sldId id="289" r:id="rId32"/>
    <p:sldId id="290" r:id="rId33"/>
    <p:sldId id="291" r:id="rId34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 horzBarState="maximized">
    <p:restoredLeft sz="15000" autoAdjust="0"/>
    <p:restoredTop sz="94660"/>
  </p:normalViewPr>
  <p:slideViewPr>
    <p:cSldViewPr snapToGrid="0">
      <p:cViewPr varScale="1">
        <p:scale>
          <a:sx n="73" d="100"/>
          <a:sy n="73" d="100"/>
        </p:scale>
        <p:origin x="-624" y="-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Modifier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9BCD7-373B-42B1-B9C9-FCEE595BE284}" type="datetimeFigureOut">
              <a:rPr lang="fr-FR" smtClean="0"/>
              <a:pPr/>
              <a:t>21/02/2016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84AC5-26DE-49EA-9DD7-FBCF69D52CF6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="" xmlns:p14="http://schemas.microsoft.com/office/powerpoint/2010/main" val="17129318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9BCD7-373B-42B1-B9C9-FCEE595BE284}" type="datetimeFigureOut">
              <a:rPr lang="fr-FR" smtClean="0"/>
              <a:pPr/>
              <a:t>21/02/2016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84AC5-26DE-49EA-9DD7-FBCF69D52CF6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="" xmlns:p14="http://schemas.microsoft.com/office/powerpoint/2010/main" val="36325081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9BCD7-373B-42B1-B9C9-FCEE595BE284}" type="datetimeFigureOut">
              <a:rPr lang="fr-FR" smtClean="0"/>
              <a:pPr/>
              <a:t>21/02/2016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84AC5-26DE-49EA-9DD7-FBCF69D52CF6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="" xmlns:p14="http://schemas.microsoft.com/office/powerpoint/2010/main" val="21282055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9BCD7-373B-42B1-B9C9-FCEE595BE284}" type="datetimeFigureOut">
              <a:rPr lang="fr-FR" smtClean="0"/>
              <a:pPr/>
              <a:t>21/02/2016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84AC5-26DE-49EA-9DD7-FBCF69D52CF6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="" xmlns:p14="http://schemas.microsoft.com/office/powerpoint/2010/main" val="39508822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9BCD7-373B-42B1-B9C9-FCEE595BE284}" type="datetimeFigureOut">
              <a:rPr lang="fr-FR" smtClean="0"/>
              <a:pPr/>
              <a:t>21/02/2016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84AC5-26DE-49EA-9DD7-FBCF69D52CF6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="" xmlns:p14="http://schemas.microsoft.com/office/powerpoint/2010/main" val="10186795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9BCD7-373B-42B1-B9C9-FCEE595BE284}" type="datetimeFigureOut">
              <a:rPr lang="fr-FR" smtClean="0"/>
              <a:pPr/>
              <a:t>21/02/2016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84AC5-26DE-49EA-9DD7-FBCF69D52CF6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="" xmlns:p14="http://schemas.microsoft.com/office/powerpoint/2010/main" val="18587474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9BCD7-373B-42B1-B9C9-FCEE595BE284}" type="datetimeFigureOut">
              <a:rPr lang="fr-FR" smtClean="0"/>
              <a:pPr/>
              <a:t>21/02/2016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84AC5-26DE-49EA-9DD7-FBCF69D52CF6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="" xmlns:p14="http://schemas.microsoft.com/office/powerpoint/2010/main" val="2869136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9BCD7-373B-42B1-B9C9-FCEE595BE284}" type="datetimeFigureOut">
              <a:rPr lang="fr-FR" smtClean="0"/>
              <a:pPr/>
              <a:t>21/02/2016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84AC5-26DE-49EA-9DD7-FBCF69D52CF6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="" xmlns:p14="http://schemas.microsoft.com/office/powerpoint/2010/main" val="17144287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9BCD7-373B-42B1-B9C9-FCEE595BE284}" type="datetimeFigureOut">
              <a:rPr lang="fr-FR" smtClean="0"/>
              <a:pPr/>
              <a:t>21/02/2016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84AC5-26DE-49EA-9DD7-FBCF69D52CF6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="" xmlns:p14="http://schemas.microsoft.com/office/powerpoint/2010/main" val="4383146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9BCD7-373B-42B1-B9C9-FCEE595BE284}" type="datetimeFigureOut">
              <a:rPr lang="fr-FR" smtClean="0"/>
              <a:pPr/>
              <a:t>21/02/2016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84AC5-26DE-49EA-9DD7-FBCF69D52CF6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="" xmlns:p14="http://schemas.microsoft.com/office/powerpoint/2010/main" val="42044465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9BCD7-373B-42B1-B9C9-FCEE595BE284}" type="datetimeFigureOut">
              <a:rPr lang="fr-FR" smtClean="0"/>
              <a:pPr/>
              <a:t>21/02/2016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84AC5-26DE-49EA-9DD7-FBCF69D52CF6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="" xmlns:p14="http://schemas.microsoft.com/office/powerpoint/2010/main" val="1529765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F9BCD7-373B-42B1-B9C9-FCEE595BE284}" type="datetimeFigureOut">
              <a:rPr lang="fr-FR" smtClean="0"/>
              <a:pPr/>
              <a:t>21/02/2016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F84AC5-26DE-49EA-9DD7-FBCF69D52CF6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="" xmlns:p14="http://schemas.microsoft.com/office/powerpoint/2010/main" val="5233425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jpe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1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18.png"/><Relationship Id="rId5" Type="http://schemas.openxmlformats.org/officeDocument/2006/relationships/image" Target="../media/image13.jpeg"/><Relationship Id="rId10" Type="http://schemas.openxmlformats.org/officeDocument/2006/relationships/image" Target="../media/image32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jpeg"/><Relationship Id="rId5" Type="http://schemas.openxmlformats.org/officeDocument/2006/relationships/image" Target="../media/image34.jpeg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jpeg"/><Relationship Id="rId5" Type="http://schemas.openxmlformats.org/officeDocument/2006/relationships/image" Target="../media/image36.jpeg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jpeg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jpeg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jpeg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jpeg"/><Relationship Id="rId4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jpeg"/><Relationship Id="rId4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.jpeg"/><Relationship Id="rId4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jpeg"/><Relationship Id="rId4" Type="http://schemas.openxmlformats.org/officeDocument/2006/relationships/image" Target="../media/image1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gif"/><Relationship Id="rId3" Type="http://schemas.openxmlformats.org/officeDocument/2006/relationships/image" Target="../media/image11.png"/><Relationship Id="rId7" Type="http://schemas.openxmlformats.org/officeDocument/2006/relationships/image" Target="../media/image47.gi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gif"/><Relationship Id="rId5" Type="http://schemas.openxmlformats.org/officeDocument/2006/relationships/image" Target="../media/image45.gif"/><Relationship Id="rId4" Type="http://schemas.openxmlformats.org/officeDocument/2006/relationships/image" Target="../media/image1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5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1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2.jpeg"/><Relationship Id="rId4" Type="http://schemas.openxmlformats.org/officeDocument/2006/relationships/image" Target="../media/image1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jpeg"/><Relationship Id="rId5" Type="http://schemas.openxmlformats.org/officeDocument/2006/relationships/image" Target="../media/image53.jpeg"/><Relationship Id="rId4" Type="http://schemas.openxmlformats.org/officeDocument/2006/relationships/image" Target="../media/image1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4.jpeg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jpe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5.jpeg"/><Relationship Id="rId4" Type="http://schemas.openxmlformats.org/officeDocument/2006/relationships/image" Target="../media/image12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gif"/><Relationship Id="rId3" Type="http://schemas.openxmlformats.org/officeDocument/2006/relationships/image" Target="../media/image11.png"/><Relationship Id="rId7" Type="http://schemas.openxmlformats.org/officeDocument/2006/relationships/image" Target="../media/image58.gi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gif"/><Relationship Id="rId5" Type="http://schemas.openxmlformats.org/officeDocument/2006/relationships/image" Target="../media/image56.gif"/><Relationship Id="rId4" Type="http://schemas.openxmlformats.org/officeDocument/2006/relationships/image" Target="../media/image12.png"/><Relationship Id="rId9" Type="http://schemas.openxmlformats.org/officeDocument/2006/relationships/image" Target="../media/image60.gi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1.png"/><Relationship Id="rId7" Type="http://schemas.openxmlformats.org/officeDocument/2006/relationships/image" Target="../media/image22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jpeg"/><Relationship Id="rId5" Type="http://schemas.openxmlformats.org/officeDocument/2006/relationships/image" Target="../media/image24.jpe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jpe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jpe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jpe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jpeg"/><Relationship Id="rId5" Type="http://schemas.openxmlformats.org/officeDocument/2006/relationships/image" Target="../media/image29.jpe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8885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4392" y="1395492"/>
            <a:ext cx="3076575" cy="3419475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2582" y="76281"/>
            <a:ext cx="1914524" cy="2081005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0845" y="4143051"/>
            <a:ext cx="2086415" cy="2368362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7901" y="2157290"/>
            <a:ext cx="1864098" cy="2115347"/>
          </a:xfrm>
          <a:prstGeom prst="rect">
            <a:avLst/>
          </a:prstGeom>
        </p:spPr>
      </p:pic>
      <p:sp>
        <p:nvSpPr>
          <p:cNvPr id="9" name="ZoneTexte 8"/>
          <p:cNvSpPr txBox="1"/>
          <p:nvPr/>
        </p:nvSpPr>
        <p:spPr>
          <a:xfrm>
            <a:off x="639897" y="1308373"/>
            <a:ext cx="609837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smtClean="0">
                <a:solidFill>
                  <a:srgbClr val="00B0F0"/>
                </a:solidFill>
                <a:latin typeface="Ubuntu" panose="020B0504030602030204" pitchFamily="34" charset="0"/>
              </a:rPr>
              <a:t>Introduction à la synthèse d’images tridimensionnelles</a:t>
            </a:r>
            <a:endParaRPr lang="fr-FR" sz="4400" dirty="0">
              <a:solidFill>
                <a:srgbClr val="00B0F0"/>
              </a:solidFill>
              <a:latin typeface="Ubuntu" panose="020B0504030602030204" pitchFamily="34" charset="0"/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1384481" y="3343039"/>
            <a:ext cx="36445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 smtClean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La 3D</a:t>
            </a:r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012" y="4447833"/>
            <a:ext cx="6400800" cy="2181225"/>
          </a:xfrm>
          <a:prstGeom prst="rect">
            <a:avLst/>
          </a:prstGeom>
        </p:spPr>
      </p:pic>
      <p:sp>
        <p:nvSpPr>
          <p:cNvPr id="12" name="ZoneTexte 11"/>
          <p:cNvSpPr txBox="1"/>
          <p:nvPr/>
        </p:nvSpPr>
        <p:spPr>
          <a:xfrm>
            <a:off x="2853297" y="5012438"/>
            <a:ext cx="38638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 err="1" smtClean="0">
                <a:solidFill>
                  <a:srgbClr val="FFC000"/>
                </a:solidFill>
                <a:latin typeface="Ubuntu" panose="020B0504030602030204" pitchFamily="34" charset="0"/>
              </a:rPr>
              <a:t>Benamara</a:t>
            </a:r>
            <a:r>
              <a:rPr lang="fr-FR" sz="3200" dirty="0" smtClean="0">
                <a:solidFill>
                  <a:srgbClr val="FFC000"/>
                </a:solidFill>
                <a:latin typeface="Ubuntu" panose="020B0504030602030204" pitchFamily="34" charset="0"/>
              </a:rPr>
              <a:t> Hichem</a:t>
            </a:r>
            <a:endParaRPr lang="fr-FR" sz="3200" dirty="0">
              <a:solidFill>
                <a:srgbClr val="FFC000"/>
              </a:solidFill>
              <a:latin typeface="Ubuntu" panose="020B0504030602030204" pitchFamily="34" charset="0"/>
            </a:endParaRPr>
          </a:p>
        </p:txBody>
      </p:sp>
      <p:sp>
        <p:nvSpPr>
          <p:cNvPr id="13" name="ZoneTexte 12"/>
          <p:cNvSpPr txBox="1"/>
          <p:nvPr/>
        </p:nvSpPr>
        <p:spPr>
          <a:xfrm>
            <a:off x="2853297" y="5770131"/>
            <a:ext cx="3448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Ubuntu" panose="020B0504030602030204" pitchFamily="34" charset="0"/>
              </a:rPr>
              <a:t>ST Génie électrique L1</a:t>
            </a:r>
            <a:endParaRPr lang="fr-FR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1419105" y="5400799"/>
            <a:ext cx="1018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latin typeface="Ubuntu" panose="020B0504030602030204" pitchFamily="34" charset="0"/>
              </a:rPr>
              <a:t>photo</a:t>
            </a:r>
            <a:endParaRPr lang="fr-FR" dirty="0"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801532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0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0"/>
                            </p:stCondLst>
                            <p:childTnLst>
                              <p:par>
                                <p:cTn id="4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500"/>
                            </p:stCondLst>
                            <p:childTnLst>
                              <p:par>
                                <p:cTn id="4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2" grpId="0"/>
      <p:bldP spid="13" grpId="0"/>
      <p:bldP spid="1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91" y="0"/>
            <a:ext cx="12172709" cy="6868885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89" y="0"/>
            <a:ext cx="12194045" cy="1532965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167" y="156322"/>
            <a:ext cx="1950982" cy="2000250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2478439" y="156322"/>
            <a:ext cx="63604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 smtClean="0">
                <a:solidFill>
                  <a:schemeClr val="bg1">
                    <a:lumMod val="95000"/>
                  </a:schemeClr>
                </a:solidFill>
                <a:latin typeface="Ubuntu" panose="020B0504030602030204" pitchFamily="34" charset="0"/>
              </a:rPr>
              <a:t>La 3D c’est quoi ?</a:t>
            </a:r>
            <a:endParaRPr lang="fr-FR" sz="4000" dirty="0">
              <a:solidFill>
                <a:schemeClr val="bg1">
                  <a:lumMod val="95000"/>
                </a:schemeClr>
              </a:solidFill>
              <a:latin typeface="Ubuntu" panose="020B0504030602030204" pitchFamily="34" charset="0"/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1156446" y="440939"/>
            <a:ext cx="96818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0" b="1" dirty="0" smtClean="0">
                <a:solidFill>
                  <a:srgbClr val="00B0F0"/>
                </a:solidFill>
                <a:latin typeface="Ubuntu" panose="020B0504030602030204" pitchFamily="34" charset="0"/>
              </a:rPr>
              <a:t>1</a:t>
            </a:r>
            <a:endParaRPr lang="fr-FR" sz="8000" b="1" dirty="0">
              <a:solidFill>
                <a:srgbClr val="00B0F0"/>
              </a:solidFill>
              <a:latin typeface="Ubuntu" panose="020B0504030602030204" pitchFamily="34" charset="0"/>
            </a:endParaRPr>
          </a:p>
        </p:txBody>
      </p:sp>
      <p:sp>
        <p:nvSpPr>
          <p:cNvPr id="28" name="ZoneTexte 27"/>
          <p:cNvSpPr txBox="1"/>
          <p:nvPr/>
        </p:nvSpPr>
        <p:spPr>
          <a:xfrm>
            <a:off x="2586015" y="853569"/>
            <a:ext cx="3061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histoire</a:t>
            </a:r>
            <a:endParaRPr lang="fr-FR" dirty="0">
              <a:solidFill>
                <a:schemeClr val="tx1">
                  <a:lumMod val="75000"/>
                  <a:lumOff val="25000"/>
                </a:schemeClr>
              </a:solidFill>
              <a:latin typeface="Ubuntu" panose="020B0504030602030204" pitchFamily="34" charset="0"/>
            </a:endParaRPr>
          </a:p>
        </p:txBody>
      </p:sp>
      <p:sp>
        <p:nvSpPr>
          <p:cNvPr id="27" name="ZoneTexte 26"/>
          <p:cNvSpPr txBox="1"/>
          <p:nvPr/>
        </p:nvSpPr>
        <p:spPr>
          <a:xfrm>
            <a:off x="6622868" y="2351313"/>
            <a:ext cx="556913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smtClean="0">
                <a:solidFill>
                  <a:schemeClr val="tx2">
                    <a:lumMod val="75000"/>
                  </a:schemeClr>
                </a:solidFill>
              </a:rPr>
              <a:t>-1978: Invention du </a:t>
            </a:r>
            <a:r>
              <a:rPr lang="fr-FR" sz="2000" dirty="0" err="1" smtClean="0">
                <a:solidFill>
                  <a:schemeClr val="tx2">
                    <a:lumMod val="75000"/>
                  </a:schemeClr>
                </a:solidFill>
              </a:rPr>
              <a:t>Bump</a:t>
            </a:r>
            <a:r>
              <a:rPr lang="fr-FR" sz="2000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fr-FR" sz="2000" dirty="0" err="1" smtClean="0">
                <a:solidFill>
                  <a:schemeClr val="tx2">
                    <a:lumMod val="75000"/>
                  </a:schemeClr>
                </a:solidFill>
              </a:rPr>
              <a:t>Mapping</a:t>
            </a:r>
            <a:r>
              <a:rPr lang="fr-FR" sz="2000" dirty="0" smtClean="0">
                <a:solidFill>
                  <a:schemeClr val="tx2">
                    <a:lumMod val="75000"/>
                  </a:schemeClr>
                </a:solidFill>
              </a:rPr>
              <a:t> par James </a:t>
            </a:r>
            <a:r>
              <a:rPr lang="fr-FR" sz="2000" dirty="0" err="1" smtClean="0">
                <a:solidFill>
                  <a:schemeClr val="tx2">
                    <a:lumMod val="75000"/>
                  </a:schemeClr>
                </a:solidFill>
              </a:rPr>
              <a:t>Blinn</a:t>
            </a:r>
            <a:r>
              <a:rPr lang="fr-FR" sz="2000" dirty="0" smtClean="0">
                <a:solidFill>
                  <a:schemeClr val="tx2">
                    <a:lumMod val="75000"/>
                  </a:schemeClr>
                </a:solidFill>
              </a:rPr>
              <a:t>. Technique utilisée en infographie et qui sert à donner du relief aux modèles 2D ou 3D, ou aux textures.</a:t>
            </a:r>
          </a:p>
        </p:txBody>
      </p:sp>
      <p:pic>
        <p:nvPicPr>
          <p:cNvPr id="10" name="Image 9" descr="Bump-Map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5946" y="2186942"/>
            <a:ext cx="4734111" cy="2790009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474617" y="5214147"/>
            <a:ext cx="819911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smtClean="0">
                <a:solidFill>
                  <a:schemeClr val="tx2">
                    <a:lumMod val="50000"/>
                  </a:schemeClr>
                </a:solidFill>
              </a:rPr>
              <a:t>-Dans les années 80, la technique s'est développée en s'améliorant pour devenir plus abordable et accessible avec l'apparition des ordinateurs personnels.</a:t>
            </a:r>
            <a:endParaRPr lang="fr-FR" dirty="0"/>
          </a:p>
        </p:txBody>
      </p:sp>
    </p:spTree>
    <p:extLst>
      <p:ext uri="{BB962C8B-B14F-4D97-AF65-F5344CB8AC3E}">
        <p14:creationId xmlns="" xmlns:p14="http://schemas.microsoft.com/office/powerpoint/2010/main" val="695778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2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91" y="0"/>
            <a:ext cx="12172709" cy="6868885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89" y="0"/>
            <a:ext cx="12194045" cy="1532965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167" y="156322"/>
            <a:ext cx="1950982" cy="2000250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2478439" y="156322"/>
            <a:ext cx="63604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 smtClean="0">
                <a:solidFill>
                  <a:schemeClr val="bg1">
                    <a:lumMod val="95000"/>
                  </a:schemeClr>
                </a:solidFill>
                <a:latin typeface="Ubuntu" panose="020B0504030602030204" pitchFamily="34" charset="0"/>
              </a:rPr>
              <a:t>La 3D c’est quoi ?</a:t>
            </a:r>
            <a:endParaRPr lang="fr-FR" sz="4000" dirty="0">
              <a:solidFill>
                <a:schemeClr val="bg1">
                  <a:lumMod val="95000"/>
                </a:schemeClr>
              </a:solidFill>
              <a:latin typeface="Ubuntu" panose="020B0504030602030204" pitchFamily="34" charset="0"/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1156446" y="440939"/>
            <a:ext cx="96818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0" b="1" dirty="0" smtClean="0">
                <a:solidFill>
                  <a:srgbClr val="00B0F0"/>
                </a:solidFill>
                <a:latin typeface="Ubuntu" panose="020B0504030602030204" pitchFamily="34" charset="0"/>
              </a:rPr>
              <a:t>1</a:t>
            </a:r>
            <a:endParaRPr lang="fr-FR" sz="8000" b="1" dirty="0">
              <a:solidFill>
                <a:srgbClr val="00B0F0"/>
              </a:solidFill>
              <a:latin typeface="Ubuntu" panose="020B0504030602030204" pitchFamily="34" charset="0"/>
            </a:endParaRPr>
          </a:p>
        </p:txBody>
      </p:sp>
      <p:sp>
        <p:nvSpPr>
          <p:cNvPr id="28" name="ZoneTexte 27"/>
          <p:cNvSpPr txBox="1"/>
          <p:nvPr/>
        </p:nvSpPr>
        <p:spPr>
          <a:xfrm>
            <a:off x="2586015" y="853569"/>
            <a:ext cx="3061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Logiciel 3D</a:t>
            </a:r>
            <a:endParaRPr lang="fr-FR" dirty="0">
              <a:solidFill>
                <a:schemeClr val="tx1">
                  <a:lumMod val="75000"/>
                  <a:lumOff val="25000"/>
                </a:schemeClr>
              </a:solidFill>
              <a:latin typeface="Ubuntu" panose="020B0504030602030204" pitchFamily="34" charset="0"/>
            </a:endParaRPr>
          </a:p>
        </p:txBody>
      </p:sp>
      <p:sp>
        <p:nvSpPr>
          <p:cNvPr id="27" name="ZoneTexte 26"/>
          <p:cNvSpPr txBox="1"/>
          <p:nvPr/>
        </p:nvSpPr>
        <p:spPr>
          <a:xfrm>
            <a:off x="901336" y="2103119"/>
            <a:ext cx="9457510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u="sng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L’apparition des logiciels de la 3D :</a:t>
            </a:r>
          </a:p>
          <a:p>
            <a:endParaRPr lang="fr-FR" sz="2400" b="1" u="sng" dirty="0" smtClean="0">
              <a:solidFill>
                <a:schemeClr val="tx1">
                  <a:lumMod val="75000"/>
                  <a:lumOff val="25000"/>
                </a:schemeClr>
              </a:solidFill>
              <a:latin typeface="Ubuntu" panose="020B0504030602030204" pitchFamily="34" charset="0"/>
            </a:endParaRPr>
          </a:p>
          <a:p>
            <a:r>
              <a:rPr lang="fr-FR" sz="2000" dirty="0" smtClean="0">
                <a:solidFill>
                  <a:schemeClr val="tx2">
                    <a:lumMod val="75000"/>
                  </a:schemeClr>
                </a:solidFill>
              </a:rPr>
              <a:t>-en 1995 apparition de </a:t>
            </a:r>
            <a:r>
              <a:rPr lang="fr-FR" sz="2000" dirty="0" err="1" smtClean="0">
                <a:solidFill>
                  <a:schemeClr val="tx2">
                    <a:lumMod val="75000"/>
                  </a:schemeClr>
                </a:solidFill>
              </a:rPr>
              <a:t>Blender</a:t>
            </a:r>
            <a:r>
              <a:rPr lang="fr-FR" sz="2000" dirty="0" smtClean="0">
                <a:solidFill>
                  <a:schemeClr val="tx2">
                    <a:lumMod val="75000"/>
                  </a:schemeClr>
                </a:solidFill>
              </a:rPr>
              <a:t>.</a:t>
            </a:r>
          </a:p>
          <a:p>
            <a:endParaRPr lang="fr-FR" sz="2000" dirty="0" smtClean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fr-FR" sz="2000" dirty="0" smtClean="0">
                <a:solidFill>
                  <a:schemeClr val="tx2">
                    <a:lumMod val="75000"/>
                  </a:schemeClr>
                </a:solidFill>
              </a:rPr>
              <a:t>-ils proposent des interfaces graphique font appel à un espace vectoriel. Cet espace est décomposé en trois dimensions sur les axes cartésiens, nommés habituellement X, Y et Z.</a:t>
            </a:r>
          </a:p>
          <a:p>
            <a:endParaRPr lang="fr-FR" sz="2000" dirty="0" smtClean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fr-FR" sz="2000" dirty="0" smtClean="0">
                <a:solidFill>
                  <a:schemeClr val="tx2">
                    <a:lumMod val="75000"/>
                  </a:schemeClr>
                </a:solidFill>
              </a:rPr>
              <a:t>-ils </a:t>
            </a:r>
            <a:r>
              <a:rPr lang="fr-FR" sz="2000" dirty="0" err="1" smtClean="0">
                <a:solidFill>
                  <a:schemeClr val="tx2">
                    <a:lumMod val="75000"/>
                  </a:schemeClr>
                </a:solidFill>
              </a:rPr>
              <a:t>serent</a:t>
            </a:r>
            <a:r>
              <a:rPr lang="fr-FR" sz="2000" dirty="0" smtClean="0">
                <a:solidFill>
                  <a:schemeClr val="tx2">
                    <a:lumMod val="75000"/>
                  </a:schemeClr>
                </a:solidFill>
              </a:rPr>
              <a:t> à créer des scènes 3D, composées de formes complexes, ou objets, en trois dimensions à partir de primitives de bases ou de définition analytique.</a:t>
            </a:r>
          </a:p>
          <a:p>
            <a:endParaRPr lang="fr-FR" sz="2000" dirty="0" smtClean="0">
              <a:solidFill>
                <a:schemeClr val="tx2">
                  <a:lumMod val="75000"/>
                </a:schemeClr>
              </a:solidFill>
            </a:endParaRPr>
          </a:p>
          <a:p>
            <a:pPr>
              <a:buFontTx/>
              <a:buChar char="-"/>
            </a:pPr>
            <a:r>
              <a:rPr lang="fr-FR" sz="2000" dirty="0" smtClean="0">
                <a:solidFill>
                  <a:schemeClr val="tx2">
                    <a:lumMod val="75000"/>
                  </a:schemeClr>
                </a:solidFill>
              </a:rPr>
              <a:t>Chacun possède un point fort et un domaine de prédilection.</a:t>
            </a:r>
          </a:p>
          <a:p>
            <a:endParaRPr lang="fr-FR" sz="2000" dirty="0" smtClean="0">
              <a:solidFill>
                <a:schemeClr val="tx1">
                  <a:lumMod val="75000"/>
                  <a:lumOff val="25000"/>
                </a:schemeClr>
              </a:solidFill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695778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2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90" y="0"/>
            <a:ext cx="12172709" cy="6868885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6753" y="0"/>
            <a:ext cx="3040716" cy="1070196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09905"/>
            <a:ext cx="5277089" cy="2771775"/>
          </a:xfrm>
          <a:prstGeom prst="rect">
            <a:avLst/>
          </a:prstGeom>
        </p:spPr>
      </p:pic>
      <p:sp>
        <p:nvSpPr>
          <p:cNvPr id="9" name="ZoneTexte 8"/>
          <p:cNvSpPr txBox="1"/>
          <p:nvPr/>
        </p:nvSpPr>
        <p:spPr>
          <a:xfrm>
            <a:off x="5481238" y="2273872"/>
            <a:ext cx="671076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b="1" i="1" dirty="0" smtClean="0">
                <a:solidFill>
                  <a:schemeClr val="tx2">
                    <a:lumMod val="75000"/>
                  </a:schemeClr>
                </a:solidFill>
              </a:rPr>
              <a:t>Mais faire de la 3D maintenant c’est quoi au juste ?</a:t>
            </a:r>
            <a:endParaRPr lang="fr-FR" sz="4400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3628712" y="2334855"/>
            <a:ext cx="74719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0" dirty="0" smtClean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buntu" panose="020B0504030602030204" pitchFamily="34" charset="0"/>
                <a:ea typeface="Adobe Heiti Std R" panose="020B0400000000000000" pitchFamily="34" charset="-128"/>
              </a:rPr>
              <a:t>2</a:t>
            </a:r>
            <a:endParaRPr lang="fr-FR" sz="12000" dirty="0">
              <a:solidFill>
                <a:srgbClr val="92D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Ubuntu" panose="020B0504030602030204" pitchFamily="34" charset="0"/>
              <a:ea typeface="Adobe Heiti Std R" panose="020B0400000000000000" pitchFamily="34" charset="-128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743307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90" y="0"/>
            <a:ext cx="12172709" cy="6868885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89" y="0"/>
            <a:ext cx="12194045" cy="1532965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167" y="156322"/>
            <a:ext cx="1950982" cy="2000250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2478439" y="156322"/>
            <a:ext cx="636045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i="1" dirty="0" smtClean="0">
                <a:solidFill>
                  <a:schemeClr val="bg1"/>
                </a:solidFill>
              </a:rPr>
              <a:t>Mais faire de la 3D maintenant c’est quoi au juste ?</a:t>
            </a:r>
            <a:endParaRPr lang="fr-FR" sz="2800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pic>
        <p:nvPicPr>
          <p:cNvPr id="19" name="Image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5033" y="3378378"/>
            <a:ext cx="2671458" cy="275175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0787" y="3415629"/>
            <a:ext cx="2719949" cy="2719949"/>
          </a:xfrm>
          <a:prstGeom prst="rect">
            <a:avLst/>
          </a:prstGeom>
        </p:spPr>
      </p:pic>
      <p:sp>
        <p:nvSpPr>
          <p:cNvPr id="9" name="ZoneTexte 8"/>
          <p:cNvSpPr txBox="1"/>
          <p:nvPr/>
        </p:nvSpPr>
        <p:spPr>
          <a:xfrm>
            <a:off x="1156446" y="440939"/>
            <a:ext cx="96818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0" b="1" dirty="0" smtClean="0">
                <a:solidFill>
                  <a:srgbClr val="00B0F0"/>
                </a:solidFill>
                <a:latin typeface="Ubuntu" panose="020B0504030602030204" pitchFamily="34" charset="0"/>
              </a:rPr>
              <a:t>2</a:t>
            </a:r>
            <a:endParaRPr lang="fr-FR" sz="8000" b="1" dirty="0">
              <a:solidFill>
                <a:srgbClr val="00B0F0"/>
              </a:solidFill>
              <a:latin typeface="Ubuntu" panose="020B0504030602030204" pitchFamily="34" charset="0"/>
            </a:endParaRPr>
          </a:p>
        </p:txBody>
      </p:sp>
      <p:pic>
        <p:nvPicPr>
          <p:cNvPr id="16" name="Image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7040" y="2003715"/>
            <a:ext cx="3219889" cy="322902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7239" y="2003715"/>
            <a:ext cx="3246784" cy="3277057"/>
          </a:xfrm>
          <a:prstGeom prst="rect">
            <a:avLst/>
          </a:prstGeom>
        </p:spPr>
      </p:pic>
      <p:pic>
        <p:nvPicPr>
          <p:cNvPr id="20" name="Image 1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1576" y="3332922"/>
            <a:ext cx="647700" cy="647700"/>
          </a:xfrm>
          <a:prstGeom prst="rect">
            <a:avLst/>
          </a:prstGeom>
        </p:spPr>
      </p:pic>
      <p:pic>
        <p:nvPicPr>
          <p:cNvPr id="21" name="Image 2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384" y="5224450"/>
            <a:ext cx="647700" cy="647700"/>
          </a:xfrm>
          <a:prstGeom prst="rect">
            <a:avLst/>
          </a:prstGeom>
        </p:spPr>
      </p:pic>
      <p:pic>
        <p:nvPicPr>
          <p:cNvPr id="22" name="Image 2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243" y="4278686"/>
            <a:ext cx="647700" cy="647700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594" y="2441189"/>
            <a:ext cx="647700" cy="647700"/>
          </a:xfrm>
          <a:prstGeom prst="rect">
            <a:avLst/>
          </a:prstGeom>
        </p:spPr>
      </p:pic>
      <p:sp>
        <p:nvSpPr>
          <p:cNvPr id="24" name="ZoneTexte 23"/>
          <p:cNvSpPr txBox="1"/>
          <p:nvPr/>
        </p:nvSpPr>
        <p:spPr>
          <a:xfrm>
            <a:off x="2326340" y="2507620"/>
            <a:ext cx="45498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La scène</a:t>
            </a:r>
            <a:endParaRPr lang="fr-FR" sz="2400" dirty="0">
              <a:solidFill>
                <a:schemeClr val="tx1">
                  <a:lumMod val="75000"/>
                  <a:lumOff val="25000"/>
                </a:schemeClr>
              </a:solidFill>
              <a:latin typeface="Ubuntu" panose="020B0504030602030204" pitchFamily="34" charset="0"/>
            </a:endParaRPr>
          </a:p>
        </p:txBody>
      </p:sp>
      <p:sp>
        <p:nvSpPr>
          <p:cNvPr id="25" name="ZoneTexte 24"/>
          <p:cNvSpPr txBox="1"/>
          <p:nvPr/>
        </p:nvSpPr>
        <p:spPr>
          <a:xfrm>
            <a:off x="2469496" y="3373263"/>
            <a:ext cx="45498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La modélisation</a:t>
            </a:r>
            <a:endParaRPr lang="fr-FR" sz="2400" dirty="0">
              <a:solidFill>
                <a:schemeClr val="tx1">
                  <a:lumMod val="75000"/>
                  <a:lumOff val="25000"/>
                </a:schemeClr>
              </a:solidFill>
              <a:latin typeface="Ubuntu" panose="020B0504030602030204" pitchFamily="34" charset="0"/>
            </a:endParaRPr>
          </a:p>
        </p:txBody>
      </p:sp>
      <p:sp>
        <p:nvSpPr>
          <p:cNvPr id="26" name="ZoneTexte 25"/>
          <p:cNvSpPr txBox="1"/>
          <p:nvPr/>
        </p:nvSpPr>
        <p:spPr>
          <a:xfrm>
            <a:off x="2650190" y="4292124"/>
            <a:ext cx="45498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Le rendu</a:t>
            </a:r>
            <a:endParaRPr lang="fr-FR" sz="2400" dirty="0">
              <a:solidFill>
                <a:schemeClr val="tx1">
                  <a:lumMod val="75000"/>
                  <a:lumOff val="25000"/>
                </a:schemeClr>
              </a:solidFill>
              <a:latin typeface="Ubuntu" panose="020B0504030602030204" pitchFamily="34" charset="0"/>
            </a:endParaRPr>
          </a:p>
        </p:txBody>
      </p:sp>
      <p:sp>
        <p:nvSpPr>
          <p:cNvPr id="27" name="ZoneTexte 26"/>
          <p:cNvSpPr txBox="1"/>
          <p:nvPr/>
        </p:nvSpPr>
        <p:spPr>
          <a:xfrm>
            <a:off x="2922272" y="5246189"/>
            <a:ext cx="45498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L’animation</a:t>
            </a:r>
          </a:p>
          <a:p>
            <a:endParaRPr lang="fr-FR" sz="2400" dirty="0">
              <a:solidFill>
                <a:schemeClr val="tx1">
                  <a:lumMod val="75000"/>
                  <a:lumOff val="25000"/>
                </a:schemeClr>
              </a:solidFill>
              <a:latin typeface="Ubuntu" panose="020B0504030602030204" pitchFamily="34" charset="0"/>
            </a:endParaRPr>
          </a:p>
        </p:txBody>
      </p:sp>
      <p:sp>
        <p:nvSpPr>
          <p:cNvPr id="28" name="ZoneTexte 27"/>
          <p:cNvSpPr txBox="1"/>
          <p:nvPr/>
        </p:nvSpPr>
        <p:spPr>
          <a:xfrm>
            <a:off x="2520701" y="918883"/>
            <a:ext cx="3061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sommaire</a:t>
            </a:r>
            <a:endParaRPr lang="fr-FR" dirty="0">
              <a:solidFill>
                <a:schemeClr val="tx1">
                  <a:lumMod val="75000"/>
                  <a:lumOff val="25000"/>
                </a:schemeClr>
              </a:solidFill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279670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50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00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8500"/>
                            </p:stCondLst>
                            <p:childTnLst>
                              <p:par>
                                <p:cTn id="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24" grpId="0"/>
      <p:bldP spid="25" grpId="0"/>
      <p:bldP spid="26" grpId="0"/>
      <p:bldP spid="27" grpId="0"/>
      <p:bldP spid="2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90" y="0"/>
            <a:ext cx="12172709" cy="6868885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89" y="0"/>
            <a:ext cx="12194045" cy="1532965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167" y="156322"/>
            <a:ext cx="1950982" cy="2000250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2478439" y="156322"/>
            <a:ext cx="636045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i="1" dirty="0" smtClean="0">
                <a:solidFill>
                  <a:schemeClr val="bg1"/>
                </a:solidFill>
              </a:rPr>
              <a:t>Mais faire de la 3D maintenant c’est quoi au juste ?</a:t>
            </a:r>
            <a:endParaRPr lang="fr-FR" sz="2800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1156446" y="440939"/>
            <a:ext cx="96818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0" b="1" dirty="0" smtClean="0">
                <a:solidFill>
                  <a:srgbClr val="00B0F0"/>
                </a:solidFill>
                <a:latin typeface="Ubuntu" panose="020B0504030602030204" pitchFamily="34" charset="0"/>
              </a:rPr>
              <a:t>2</a:t>
            </a:r>
            <a:endParaRPr lang="fr-FR" sz="8000" b="1" dirty="0">
              <a:solidFill>
                <a:srgbClr val="00B0F0"/>
              </a:solidFill>
              <a:latin typeface="Ubuntu" panose="020B0504030602030204" pitchFamily="34" charset="0"/>
            </a:endParaRPr>
          </a:p>
        </p:txBody>
      </p:sp>
      <p:sp>
        <p:nvSpPr>
          <p:cNvPr id="28" name="ZoneTexte 27"/>
          <p:cNvSpPr txBox="1"/>
          <p:nvPr/>
        </p:nvSpPr>
        <p:spPr>
          <a:xfrm>
            <a:off x="2520701" y="918883"/>
            <a:ext cx="3061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Une scène</a:t>
            </a:r>
            <a:endParaRPr lang="fr-FR" dirty="0">
              <a:solidFill>
                <a:schemeClr val="tx1">
                  <a:lumMod val="75000"/>
                  <a:lumOff val="25000"/>
                </a:schemeClr>
              </a:solidFill>
              <a:latin typeface="Ubuntu" panose="020B0504030602030204" pitchFamily="34" charset="0"/>
            </a:endParaRPr>
          </a:p>
        </p:txBody>
      </p:sp>
      <p:sp>
        <p:nvSpPr>
          <p:cNvPr id="29" name="ZoneTexte 28"/>
          <p:cNvSpPr txBox="1"/>
          <p:nvPr/>
        </p:nvSpPr>
        <p:spPr>
          <a:xfrm>
            <a:off x="496389" y="2377439"/>
            <a:ext cx="4872445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smtClean="0">
                <a:solidFill>
                  <a:schemeClr val="bg2">
                    <a:lumMod val="25000"/>
                  </a:schemeClr>
                </a:solidFill>
              </a:rPr>
              <a:t>-Faire de la 3d aujourd’hui consiste à créer ce qu’on appelle des scènes grâce aux logiciel dont nous avons parlé dans le chapitre 01.</a:t>
            </a:r>
          </a:p>
          <a:p>
            <a:endParaRPr lang="fr-FR" sz="2000" dirty="0" smtClean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fr-FR" sz="2000" dirty="0" smtClean="0">
                <a:solidFill>
                  <a:schemeClr val="bg2">
                    <a:lumMod val="25000"/>
                  </a:schemeClr>
                </a:solidFill>
              </a:rPr>
              <a:t>-</a:t>
            </a:r>
            <a:r>
              <a:rPr lang="fr-FR" sz="2000" dirty="0" smtClean="0"/>
              <a:t>un ensemble de plusieurs objets créés en trois dimensions et qu’on pourra manipuler d’une certaine manière définie bien une scène.</a:t>
            </a:r>
          </a:p>
          <a:p>
            <a:endParaRPr lang="fr-FR" sz="2000" dirty="0" smtClean="0">
              <a:solidFill>
                <a:schemeClr val="bg2">
                  <a:lumMod val="25000"/>
                </a:schemeClr>
              </a:solidFill>
            </a:endParaRPr>
          </a:p>
          <a:p>
            <a:pPr algn="ctr"/>
            <a:endParaRPr lang="fr-FR" sz="2000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31" name="Image 30" descr="Sans titr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55773" y="1351523"/>
            <a:ext cx="6544490" cy="4778222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279670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2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90" y="0"/>
            <a:ext cx="12172709" cy="6868885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89" y="0"/>
            <a:ext cx="12194045" cy="1532965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167" y="156322"/>
            <a:ext cx="1950982" cy="2000250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2478439" y="156322"/>
            <a:ext cx="636045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i="1" dirty="0" smtClean="0">
                <a:solidFill>
                  <a:schemeClr val="bg1"/>
                </a:solidFill>
              </a:rPr>
              <a:t>Mais faire de la 3D maintenant c’est quoi au juste ?</a:t>
            </a:r>
            <a:endParaRPr lang="fr-FR" sz="2800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1156446" y="440939"/>
            <a:ext cx="96818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0" b="1" dirty="0" smtClean="0">
                <a:solidFill>
                  <a:srgbClr val="00B0F0"/>
                </a:solidFill>
                <a:latin typeface="Ubuntu" panose="020B0504030602030204" pitchFamily="34" charset="0"/>
              </a:rPr>
              <a:t>2</a:t>
            </a:r>
            <a:endParaRPr lang="fr-FR" sz="8000" b="1" dirty="0">
              <a:solidFill>
                <a:srgbClr val="00B0F0"/>
              </a:solidFill>
              <a:latin typeface="Ubuntu" panose="020B0504030602030204" pitchFamily="34" charset="0"/>
            </a:endParaRPr>
          </a:p>
        </p:txBody>
      </p:sp>
      <p:sp>
        <p:nvSpPr>
          <p:cNvPr id="28" name="ZoneTexte 27"/>
          <p:cNvSpPr txBox="1"/>
          <p:nvPr/>
        </p:nvSpPr>
        <p:spPr>
          <a:xfrm>
            <a:off x="2520701" y="918883"/>
            <a:ext cx="3061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M</a:t>
            </a:r>
            <a:r>
              <a:rPr lang="fr-F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odélisation</a:t>
            </a:r>
            <a:endParaRPr lang="fr-FR" dirty="0">
              <a:solidFill>
                <a:schemeClr val="tx1">
                  <a:lumMod val="75000"/>
                  <a:lumOff val="25000"/>
                </a:schemeClr>
              </a:solidFill>
              <a:latin typeface="Ubuntu" panose="020B0504030602030204" pitchFamily="34" charset="0"/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522515" y="2011680"/>
            <a:ext cx="1116874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i="1" u="sng" dirty="0" smtClean="0">
                <a:solidFill>
                  <a:schemeClr val="tx2">
                    <a:lumMod val="75000"/>
                  </a:schemeClr>
                </a:solidFill>
              </a:rPr>
              <a:t>La modélisation :</a:t>
            </a:r>
          </a:p>
          <a:p>
            <a:r>
              <a:rPr lang="fr-FR" sz="2000" dirty="0" smtClean="0">
                <a:solidFill>
                  <a:schemeClr val="tx2">
                    <a:lumMod val="75000"/>
                  </a:schemeClr>
                </a:solidFill>
              </a:rPr>
              <a:t>il s'agit de créer les objets en trois dimensions, comme une sculpture virtuelle. Pour cela, les logiciels comme </a:t>
            </a:r>
            <a:r>
              <a:rPr lang="fr-FR" sz="2000" dirty="0" err="1" smtClean="0">
                <a:solidFill>
                  <a:schemeClr val="tx2">
                    <a:lumMod val="75000"/>
                  </a:schemeClr>
                </a:solidFill>
              </a:rPr>
              <a:t>blender</a:t>
            </a:r>
            <a:r>
              <a:rPr lang="fr-FR" sz="2000" dirty="0" smtClean="0">
                <a:solidFill>
                  <a:schemeClr val="tx2">
                    <a:lumMod val="75000"/>
                  </a:schemeClr>
                </a:solidFill>
              </a:rPr>
              <a:t> vont nous proposer pleins d'outils très utiles qui permettent d’agir sur les constituant de l’objet créé.</a:t>
            </a:r>
          </a:p>
        </p:txBody>
      </p:sp>
      <p:pic>
        <p:nvPicPr>
          <p:cNvPr id="11" name="Image 10" descr="images (2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94696" y="3293985"/>
            <a:ext cx="2604360" cy="2897810"/>
          </a:xfrm>
          <a:prstGeom prst="rect">
            <a:avLst/>
          </a:prstGeom>
        </p:spPr>
      </p:pic>
      <p:pic>
        <p:nvPicPr>
          <p:cNvPr id="12" name="Image 11" descr="modélisation.JPG1.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43154" y="3598000"/>
            <a:ext cx="5507435" cy="243704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279670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2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90" y="0"/>
            <a:ext cx="12172709" cy="6868885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89" y="0"/>
            <a:ext cx="12194045" cy="1532965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167" y="156322"/>
            <a:ext cx="1950982" cy="2000250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2478439" y="156322"/>
            <a:ext cx="636045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i="1" dirty="0" smtClean="0">
                <a:solidFill>
                  <a:schemeClr val="bg1"/>
                </a:solidFill>
              </a:rPr>
              <a:t>Mais faire de la 3D maintenant c’est quoi au juste ?</a:t>
            </a:r>
            <a:endParaRPr lang="fr-FR" sz="2800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1156446" y="440939"/>
            <a:ext cx="96818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0" b="1" dirty="0" smtClean="0">
                <a:solidFill>
                  <a:srgbClr val="00B0F0"/>
                </a:solidFill>
                <a:latin typeface="Ubuntu" panose="020B0504030602030204" pitchFamily="34" charset="0"/>
              </a:rPr>
              <a:t>2</a:t>
            </a:r>
            <a:endParaRPr lang="fr-FR" sz="8000" b="1" dirty="0">
              <a:solidFill>
                <a:srgbClr val="00B0F0"/>
              </a:solidFill>
              <a:latin typeface="Ubuntu" panose="020B0504030602030204" pitchFamily="34" charset="0"/>
            </a:endParaRPr>
          </a:p>
        </p:txBody>
      </p:sp>
      <p:sp>
        <p:nvSpPr>
          <p:cNvPr id="28" name="ZoneTexte 27"/>
          <p:cNvSpPr txBox="1"/>
          <p:nvPr/>
        </p:nvSpPr>
        <p:spPr>
          <a:xfrm>
            <a:off x="2520701" y="918883"/>
            <a:ext cx="3061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M</a:t>
            </a:r>
            <a:r>
              <a:rPr lang="fr-F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odélisation</a:t>
            </a:r>
            <a:endParaRPr lang="fr-FR" dirty="0">
              <a:solidFill>
                <a:schemeClr val="tx1">
                  <a:lumMod val="75000"/>
                  <a:lumOff val="25000"/>
                </a:schemeClr>
              </a:solidFill>
              <a:latin typeface="Ubuntu" panose="020B0504030602030204" pitchFamily="34" charset="0"/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378822" y="2024743"/>
            <a:ext cx="6949441" cy="3200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>
                <a:solidFill>
                  <a:schemeClr val="bg2">
                    <a:lumMod val="25000"/>
                  </a:schemeClr>
                </a:solidFill>
              </a:rPr>
              <a:t>Modélisation polygonale</a:t>
            </a:r>
            <a:r>
              <a:rPr lang="fr-FR" dirty="0" smtClean="0"/>
              <a:t/>
            </a:r>
            <a:br>
              <a:rPr lang="fr-FR" dirty="0" smtClean="0"/>
            </a:br>
            <a:endParaRPr lang="fr-FR" dirty="0" smtClean="0"/>
          </a:p>
          <a:p>
            <a:r>
              <a:rPr lang="fr-FR" sz="2000" dirty="0" smtClean="0">
                <a:solidFill>
                  <a:schemeClr val="tx2">
                    <a:lumMod val="50000"/>
                  </a:schemeClr>
                </a:solidFill>
              </a:rPr>
              <a:t>-Le modèle est assimilé à un ensemble de polygones : ce polyèdre est donc décrit par la liste des sommets et des arêtes.</a:t>
            </a:r>
          </a:p>
          <a:p>
            <a:endParaRPr lang="fr-FR" sz="2000" dirty="0" smtClean="0">
              <a:solidFill>
                <a:schemeClr val="tx2">
                  <a:lumMod val="50000"/>
                </a:schemeClr>
              </a:solidFill>
            </a:endParaRPr>
          </a:p>
          <a:p>
            <a:endParaRPr lang="fr-FR" sz="2000" dirty="0" smtClean="0">
              <a:solidFill>
                <a:schemeClr val="tx2">
                  <a:lumMod val="50000"/>
                </a:schemeClr>
              </a:solidFill>
            </a:endParaRPr>
          </a:p>
          <a:p>
            <a:endParaRPr lang="fr-FR" sz="2000" dirty="0" smtClean="0">
              <a:solidFill>
                <a:schemeClr val="tx2">
                  <a:lumMod val="50000"/>
                </a:schemeClr>
              </a:solidFill>
            </a:endParaRPr>
          </a:p>
          <a:p>
            <a:r>
              <a:rPr lang="fr-FR" sz="2000" dirty="0" smtClean="0">
                <a:solidFill>
                  <a:schemeClr val="tx2">
                    <a:lumMod val="50000"/>
                  </a:schemeClr>
                </a:solidFill>
              </a:rPr>
              <a:t>-Sans effet de lissage, l'objet apparaîtra anguleux si la définition en facettes est faible.  On peut lui donner un aspect plus lisse pour une meilleure qualité, ça consiste à subdiviser le maillage.</a:t>
            </a:r>
          </a:p>
        </p:txBody>
      </p:sp>
      <p:pic>
        <p:nvPicPr>
          <p:cNvPr id="12" name="Image 11" descr="images (5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32321" y="1584982"/>
            <a:ext cx="3370217" cy="1978421"/>
          </a:xfrm>
          <a:prstGeom prst="rect">
            <a:avLst/>
          </a:prstGeom>
        </p:spPr>
      </p:pic>
      <p:pic>
        <p:nvPicPr>
          <p:cNvPr id="13" name="Image 12" descr="images (6)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50692" y="3762103"/>
            <a:ext cx="3679754" cy="2756263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279670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2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90" y="0"/>
            <a:ext cx="12172709" cy="6868885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89" y="0"/>
            <a:ext cx="12194045" cy="1532965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167" y="156322"/>
            <a:ext cx="1950982" cy="2000250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2478439" y="156322"/>
            <a:ext cx="636045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i="1" dirty="0" smtClean="0">
                <a:solidFill>
                  <a:schemeClr val="bg1"/>
                </a:solidFill>
              </a:rPr>
              <a:t>Mais faire de la 3D maintenant c’est quoi au juste ?</a:t>
            </a:r>
            <a:endParaRPr lang="fr-FR" sz="2800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1156446" y="440939"/>
            <a:ext cx="96818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0" b="1" dirty="0" smtClean="0">
                <a:solidFill>
                  <a:srgbClr val="00B0F0"/>
                </a:solidFill>
                <a:latin typeface="Ubuntu" panose="020B0504030602030204" pitchFamily="34" charset="0"/>
              </a:rPr>
              <a:t>2</a:t>
            </a:r>
            <a:endParaRPr lang="fr-FR" sz="8000" b="1" dirty="0">
              <a:solidFill>
                <a:srgbClr val="00B0F0"/>
              </a:solidFill>
              <a:latin typeface="Ubuntu" panose="020B0504030602030204" pitchFamily="34" charset="0"/>
            </a:endParaRPr>
          </a:p>
        </p:txBody>
      </p:sp>
      <p:sp>
        <p:nvSpPr>
          <p:cNvPr id="28" name="ZoneTexte 27"/>
          <p:cNvSpPr txBox="1"/>
          <p:nvPr/>
        </p:nvSpPr>
        <p:spPr>
          <a:xfrm>
            <a:off x="2520701" y="918883"/>
            <a:ext cx="3061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Modélisation</a:t>
            </a:r>
            <a:endParaRPr lang="fr-FR" dirty="0">
              <a:solidFill>
                <a:schemeClr val="tx1">
                  <a:lumMod val="75000"/>
                  <a:lumOff val="25000"/>
                </a:schemeClr>
              </a:solidFill>
              <a:latin typeface="Ubuntu" panose="020B050403060203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829670" y="2534194"/>
            <a:ext cx="323287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4800" b="1" dirty="0" smtClean="0">
                <a:solidFill>
                  <a:schemeClr val="tx2">
                    <a:lumMod val="75000"/>
                  </a:schemeClr>
                </a:solidFill>
              </a:rPr>
              <a:t>Création d’un cube</a:t>
            </a:r>
            <a:endParaRPr lang="fr-FR" sz="4800" b="1" dirty="0"/>
          </a:p>
        </p:txBody>
      </p:sp>
      <p:pic>
        <p:nvPicPr>
          <p:cNvPr id="11" name="Image 10" descr="etape 01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3223" y="1317716"/>
            <a:ext cx="6400800" cy="44577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279670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2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90" y="0"/>
            <a:ext cx="12172709" cy="6868885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89" y="0"/>
            <a:ext cx="12194045" cy="1532965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167" y="156322"/>
            <a:ext cx="1950982" cy="2000250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2478439" y="156322"/>
            <a:ext cx="636045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i="1" dirty="0" smtClean="0">
                <a:solidFill>
                  <a:schemeClr val="bg1"/>
                </a:solidFill>
              </a:rPr>
              <a:t>Mais faire de la 3D maintenant c’est quoi au juste ?</a:t>
            </a:r>
            <a:endParaRPr lang="fr-FR" sz="2800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1156446" y="440939"/>
            <a:ext cx="96818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0" b="1" dirty="0" smtClean="0">
                <a:solidFill>
                  <a:srgbClr val="00B0F0"/>
                </a:solidFill>
                <a:latin typeface="Ubuntu" panose="020B0504030602030204" pitchFamily="34" charset="0"/>
              </a:rPr>
              <a:t>2</a:t>
            </a:r>
            <a:endParaRPr lang="fr-FR" sz="8000" b="1" dirty="0">
              <a:solidFill>
                <a:srgbClr val="00B0F0"/>
              </a:solidFill>
              <a:latin typeface="Ubuntu" panose="020B0504030602030204" pitchFamily="34" charset="0"/>
            </a:endParaRPr>
          </a:p>
        </p:txBody>
      </p:sp>
      <p:sp>
        <p:nvSpPr>
          <p:cNvPr id="28" name="ZoneTexte 27"/>
          <p:cNvSpPr txBox="1"/>
          <p:nvPr/>
        </p:nvSpPr>
        <p:spPr>
          <a:xfrm>
            <a:off x="2520701" y="918883"/>
            <a:ext cx="3061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Modélisation</a:t>
            </a:r>
            <a:endParaRPr lang="fr-FR" dirty="0">
              <a:solidFill>
                <a:schemeClr val="tx1">
                  <a:lumMod val="75000"/>
                  <a:lumOff val="25000"/>
                </a:schemeClr>
              </a:solidFill>
              <a:latin typeface="Ubuntu" panose="020B0504030602030204" pitchFamily="34" charset="0"/>
            </a:endParaRPr>
          </a:p>
        </p:txBody>
      </p:sp>
      <p:pic>
        <p:nvPicPr>
          <p:cNvPr id="10" name="Image 9" descr="etape 02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24251" y="1899004"/>
            <a:ext cx="7117216" cy="3629034"/>
          </a:xfrm>
          <a:prstGeom prst="rect">
            <a:avLst/>
          </a:prstGeom>
        </p:spPr>
      </p:pic>
      <p:sp>
        <p:nvSpPr>
          <p:cNvPr id="11" name="ZoneTexte 10"/>
          <p:cNvSpPr txBox="1"/>
          <p:nvPr/>
        </p:nvSpPr>
        <p:spPr>
          <a:xfrm>
            <a:off x="1162593" y="2181497"/>
            <a:ext cx="3017521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dirty="0" smtClean="0">
                <a:solidFill>
                  <a:schemeClr val="bg2">
                    <a:lumMod val="25000"/>
                  </a:schemeClr>
                </a:solidFill>
              </a:rPr>
              <a:t>Le mettre à l’échelle</a:t>
            </a:r>
          </a:p>
          <a:p>
            <a:r>
              <a:rPr lang="fr-FR" sz="2400" dirty="0" smtClean="0">
                <a:solidFill>
                  <a:schemeClr val="tx2">
                    <a:lumMod val="75000"/>
                  </a:schemeClr>
                </a:solidFill>
              </a:rPr>
              <a:t>Ça veut dire agir sur les démentions du cube .</a:t>
            </a:r>
            <a:endParaRPr lang="fr-FR" sz="24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279670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2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90" y="0"/>
            <a:ext cx="12172709" cy="6868885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89" y="0"/>
            <a:ext cx="12194045" cy="1532965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167" y="156322"/>
            <a:ext cx="1950982" cy="2000250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2478439" y="156322"/>
            <a:ext cx="636045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i="1" dirty="0" smtClean="0">
                <a:solidFill>
                  <a:schemeClr val="bg1"/>
                </a:solidFill>
              </a:rPr>
              <a:t>Mais faire de la 3D maintenant c’est quoi au juste ?</a:t>
            </a:r>
            <a:endParaRPr lang="fr-FR" sz="2800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1156446" y="440939"/>
            <a:ext cx="96818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0" b="1" dirty="0" smtClean="0">
                <a:solidFill>
                  <a:srgbClr val="00B0F0"/>
                </a:solidFill>
                <a:latin typeface="Ubuntu" panose="020B0504030602030204" pitchFamily="34" charset="0"/>
              </a:rPr>
              <a:t>2</a:t>
            </a:r>
            <a:endParaRPr lang="fr-FR" sz="8000" b="1" dirty="0">
              <a:solidFill>
                <a:srgbClr val="00B0F0"/>
              </a:solidFill>
              <a:latin typeface="Ubuntu" panose="020B0504030602030204" pitchFamily="34" charset="0"/>
            </a:endParaRPr>
          </a:p>
        </p:txBody>
      </p:sp>
      <p:sp>
        <p:nvSpPr>
          <p:cNvPr id="28" name="ZoneTexte 27"/>
          <p:cNvSpPr txBox="1"/>
          <p:nvPr/>
        </p:nvSpPr>
        <p:spPr>
          <a:xfrm>
            <a:off x="2520701" y="918883"/>
            <a:ext cx="3061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Modélisation</a:t>
            </a:r>
            <a:endParaRPr lang="fr-FR" dirty="0">
              <a:solidFill>
                <a:schemeClr val="tx1">
                  <a:lumMod val="75000"/>
                  <a:lumOff val="25000"/>
                </a:schemeClr>
              </a:solidFill>
              <a:latin typeface="Ubuntu" panose="020B0504030602030204" pitchFamily="34" charset="0"/>
            </a:endParaRPr>
          </a:p>
        </p:txBody>
      </p:sp>
      <p:pic>
        <p:nvPicPr>
          <p:cNvPr id="10" name="Image 9" descr="etape 03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0328" y="1694498"/>
            <a:ext cx="7139787" cy="4131536"/>
          </a:xfrm>
          <a:prstGeom prst="rect">
            <a:avLst/>
          </a:prstGeom>
        </p:spPr>
      </p:pic>
      <p:sp>
        <p:nvSpPr>
          <p:cNvPr id="11" name="ZoneTexte 10"/>
          <p:cNvSpPr txBox="1"/>
          <p:nvPr/>
        </p:nvSpPr>
        <p:spPr>
          <a:xfrm>
            <a:off x="640079" y="2259875"/>
            <a:ext cx="3331029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dirty="0" smtClean="0">
                <a:solidFill>
                  <a:schemeClr val="tx2">
                    <a:lumMod val="75000"/>
                  </a:schemeClr>
                </a:solidFill>
              </a:rPr>
              <a:t>Ajouter des Arrêtes </a:t>
            </a:r>
          </a:p>
          <a:p>
            <a:r>
              <a:rPr lang="fr-FR" sz="2400" dirty="0" smtClean="0">
                <a:solidFill>
                  <a:schemeClr val="tx2">
                    <a:lumMod val="75000"/>
                  </a:schemeClr>
                </a:solidFill>
              </a:rPr>
              <a:t>Dans notre cas ajouter des arrêtes implique l’ajout de nouvelles faces</a:t>
            </a:r>
            <a:endParaRPr lang="fr-FR" sz="24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279670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2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90" y="0"/>
            <a:ext cx="12172709" cy="6868885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6753" y="0"/>
            <a:ext cx="3040716" cy="1070196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09905"/>
            <a:ext cx="5277089" cy="2771775"/>
          </a:xfrm>
          <a:prstGeom prst="rect">
            <a:avLst/>
          </a:prstGeom>
        </p:spPr>
      </p:pic>
      <p:sp>
        <p:nvSpPr>
          <p:cNvPr id="9" name="ZoneTexte 8"/>
          <p:cNvSpPr txBox="1"/>
          <p:nvPr/>
        </p:nvSpPr>
        <p:spPr>
          <a:xfrm>
            <a:off x="5500527" y="2561255"/>
            <a:ext cx="67107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5400" dirty="0" smtClean="0">
                <a:solidFill>
                  <a:schemeClr val="bg1"/>
                </a:solidFill>
                <a:latin typeface="Ubuntu" panose="020B0504030602030204" pitchFamily="34" charset="0"/>
              </a:rPr>
              <a:t>La 3D c’est quoi ?</a:t>
            </a:r>
            <a:endParaRPr lang="fr-FR" sz="5400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3628712" y="2334855"/>
            <a:ext cx="74719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0" dirty="0" smtClean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buntu" panose="020B0504030602030204" pitchFamily="34" charset="0"/>
                <a:ea typeface="Adobe Heiti Std R" panose="020B0400000000000000" pitchFamily="34" charset="-128"/>
              </a:rPr>
              <a:t>1</a:t>
            </a:r>
            <a:endParaRPr lang="fr-FR" sz="12000" dirty="0">
              <a:solidFill>
                <a:srgbClr val="92D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Ubuntu" panose="020B0504030602030204" pitchFamily="34" charset="0"/>
              <a:ea typeface="Adobe Heiti Std R" panose="020B0400000000000000" pitchFamily="34" charset="-128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28029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90" y="0"/>
            <a:ext cx="12172709" cy="6868885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89" y="0"/>
            <a:ext cx="12194045" cy="1532965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167" y="156322"/>
            <a:ext cx="1950982" cy="2000250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2478439" y="156322"/>
            <a:ext cx="636045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i="1" dirty="0" smtClean="0">
                <a:solidFill>
                  <a:schemeClr val="bg1"/>
                </a:solidFill>
              </a:rPr>
              <a:t>Mais faire de la 3D maintenant c’est quoi au juste ?</a:t>
            </a:r>
            <a:endParaRPr lang="fr-FR" sz="2800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1156446" y="440939"/>
            <a:ext cx="96818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0" b="1" dirty="0" smtClean="0">
                <a:solidFill>
                  <a:srgbClr val="00B0F0"/>
                </a:solidFill>
                <a:latin typeface="Ubuntu" panose="020B0504030602030204" pitchFamily="34" charset="0"/>
              </a:rPr>
              <a:t>2</a:t>
            </a:r>
            <a:endParaRPr lang="fr-FR" sz="8000" b="1" dirty="0">
              <a:solidFill>
                <a:srgbClr val="00B0F0"/>
              </a:solidFill>
              <a:latin typeface="Ubuntu" panose="020B0504030602030204" pitchFamily="34" charset="0"/>
            </a:endParaRPr>
          </a:p>
        </p:txBody>
      </p:sp>
      <p:sp>
        <p:nvSpPr>
          <p:cNvPr id="28" name="ZoneTexte 27"/>
          <p:cNvSpPr txBox="1"/>
          <p:nvPr/>
        </p:nvSpPr>
        <p:spPr>
          <a:xfrm>
            <a:off x="2520701" y="918883"/>
            <a:ext cx="3061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Modélisation</a:t>
            </a:r>
            <a:endParaRPr lang="fr-FR" dirty="0">
              <a:solidFill>
                <a:schemeClr val="tx1">
                  <a:lumMod val="75000"/>
                  <a:lumOff val="25000"/>
                </a:schemeClr>
              </a:solidFill>
              <a:latin typeface="Ubuntu" panose="020B0504030602030204" pitchFamily="34" charset="0"/>
            </a:endParaRPr>
          </a:p>
        </p:txBody>
      </p:sp>
      <p:pic>
        <p:nvPicPr>
          <p:cNvPr id="10" name="Image 9" descr="etape 04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43155" y="1719070"/>
            <a:ext cx="6091646" cy="4111861"/>
          </a:xfrm>
          <a:prstGeom prst="rect">
            <a:avLst/>
          </a:prstGeom>
        </p:spPr>
      </p:pic>
      <p:sp>
        <p:nvSpPr>
          <p:cNvPr id="11" name="ZoneTexte 10"/>
          <p:cNvSpPr txBox="1"/>
          <p:nvPr/>
        </p:nvSpPr>
        <p:spPr>
          <a:xfrm>
            <a:off x="209006" y="2547257"/>
            <a:ext cx="5172891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dirty="0" smtClean="0">
                <a:solidFill>
                  <a:schemeClr val="tx2">
                    <a:lumMod val="75000"/>
                  </a:schemeClr>
                </a:solidFill>
              </a:rPr>
              <a:t>Sélection des faces</a:t>
            </a:r>
          </a:p>
          <a:p>
            <a:r>
              <a:rPr lang="fr-FR" sz="2400" dirty="0" smtClean="0">
                <a:solidFill>
                  <a:schemeClr val="tx2">
                    <a:lumMod val="75000"/>
                  </a:schemeClr>
                </a:solidFill>
              </a:rPr>
              <a:t>On sélectionne des faces dans le but de les modifier 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="" xmlns:p14="http://schemas.microsoft.com/office/powerpoint/2010/main" val="2279670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2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90" y="0"/>
            <a:ext cx="12172709" cy="6868885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89" y="0"/>
            <a:ext cx="12194045" cy="1532965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167" y="156322"/>
            <a:ext cx="1950982" cy="2000250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2478439" y="156322"/>
            <a:ext cx="636045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i="1" dirty="0" smtClean="0">
                <a:solidFill>
                  <a:schemeClr val="bg1"/>
                </a:solidFill>
              </a:rPr>
              <a:t>Mais faire de la 3D maintenant c’est quoi au juste ?</a:t>
            </a:r>
            <a:endParaRPr lang="fr-FR" sz="2800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1156446" y="440939"/>
            <a:ext cx="96818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0" b="1" dirty="0" smtClean="0">
                <a:solidFill>
                  <a:srgbClr val="00B0F0"/>
                </a:solidFill>
                <a:latin typeface="Ubuntu" panose="020B0504030602030204" pitchFamily="34" charset="0"/>
              </a:rPr>
              <a:t>2</a:t>
            </a:r>
            <a:endParaRPr lang="fr-FR" sz="8000" b="1" dirty="0">
              <a:solidFill>
                <a:srgbClr val="00B0F0"/>
              </a:solidFill>
              <a:latin typeface="Ubuntu" panose="020B0504030602030204" pitchFamily="34" charset="0"/>
            </a:endParaRPr>
          </a:p>
        </p:txBody>
      </p:sp>
      <p:sp>
        <p:nvSpPr>
          <p:cNvPr id="28" name="ZoneTexte 27"/>
          <p:cNvSpPr txBox="1"/>
          <p:nvPr/>
        </p:nvSpPr>
        <p:spPr>
          <a:xfrm>
            <a:off x="2520701" y="918883"/>
            <a:ext cx="3061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Modélisation</a:t>
            </a:r>
            <a:endParaRPr lang="fr-FR" dirty="0">
              <a:solidFill>
                <a:schemeClr val="tx1">
                  <a:lumMod val="75000"/>
                  <a:lumOff val="25000"/>
                </a:schemeClr>
              </a:solidFill>
              <a:latin typeface="Ubuntu" panose="020B0504030602030204" pitchFamily="34" charset="0"/>
            </a:endParaRPr>
          </a:p>
        </p:txBody>
      </p:sp>
      <p:pic>
        <p:nvPicPr>
          <p:cNvPr id="10" name="Image 9" descr="etape 05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4218" y="1548766"/>
            <a:ext cx="5897104" cy="4290332"/>
          </a:xfrm>
          <a:prstGeom prst="rect">
            <a:avLst/>
          </a:prstGeom>
        </p:spPr>
      </p:pic>
      <p:sp>
        <p:nvSpPr>
          <p:cNvPr id="11" name="ZoneTexte 10"/>
          <p:cNvSpPr txBox="1"/>
          <p:nvPr/>
        </p:nvSpPr>
        <p:spPr>
          <a:xfrm>
            <a:off x="496388" y="2246811"/>
            <a:ext cx="4911635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dirty="0" smtClean="0">
                <a:solidFill>
                  <a:schemeClr val="bg2">
                    <a:lumMod val="25000"/>
                  </a:schemeClr>
                </a:solidFill>
              </a:rPr>
              <a:t>Extrusion des face</a:t>
            </a:r>
          </a:p>
          <a:p>
            <a:r>
              <a:rPr lang="fr-FR" sz="2400" dirty="0" smtClean="0">
                <a:solidFill>
                  <a:schemeClr val="tx2">
                    <a:lumMod val="75000"/>
                  </a:schemeClr>
                </a:solidFill>
              </a:rPr>
              <a:t>On a ensuite appliquer un modificateur qui permet l’extrusion des faces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="" xmlns:p14="http://schemas.microsoft.com/office/powerpoint/2010/main" val="2279670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2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90" y="0"/>
            <a:ext cx="12172709" cy="6868885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89" y="0"/>
            <a:ext cx="12194045" cy="1532965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167" y="156322"/>
            <a:ext cx="1950982" cy="2000250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2478439" y="156322"/>
            <a:ext cx="636045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i="1" dirty="0" smtClean="0">
                <a:solidFill>
                  <a:schemeClr val="bg1"/>
                </a:solidFill>
              </a:rPr>
              <a:t>Mais faire de la 3D maintenant c’est quoi au juste ?</a:t>
            </a:r>
            <a:endParaRPr lang="fr-FR" sz="2800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1156446" y="440939"/>
            <a:ext cx="96818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0" b="1" dirty="0" smtClean="0">
                <a:solidFill>
                  <a:srgbClr val="00B0F0"/>
                </a:solidFill>
                <a:latin typeface="Ubuntu" panose="020B0504030602030204" pitchFamily="34" charset="0"/>
              </a:rPr>
              <a:t>2</a:t>
            </a:r>
            <a:endParaRPr lang="fr-FR" sz="8000" b="1" dirty="0">
              <a:solidFill>
                <a:srgbClr val="00B0F0"/>
              </a:solidFill>
              <a:latin typeface="Ubuntu" panose="020B0504030602030204" pitchFamily="34" charset="0"/>
            </a:endParaRPr>
          </a:p>
        </p:txBody>
      </p:sp>
      <p:sp>
        <p:nvSpPr>
          <p:cNvPr id="28" name="ZoneTexte 27"/>
          <p:cNvSpPr txBox="1"/>
          <p:nvPr/>
        </p:nvSpPr>
        <p:spPr>
          <a:xfrm>
            <a:off x="2520701" y="918883"/>
            <a:ext cx="3061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Modélisation</a:t>
            </a:r>
            <a:endParaRPr lang="fr-FR" dirty="0">
              <a:solidFill>
                <a:schemeClr val="tx1">
                  <a:lumMod val="75000"/>
                  <a:lumOff val="25000"/>
                </a:schemeClr>
              </a:solidFill>
              <a:latin typeface="Ubuntu" panose="020B0504030602030204" pitchFamily="34" charset="0"/>
            </a:endParaRPr>
          </a:p>
        </p:txBody>
      </p:sp>
      <p:pic>
        <p:nvPicPr>
          <p:cNvPr id="10" name="Image 9" descr="etape 06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8937" y="1976379"/>
            <a:ext cx="7282133" cy="3798764"/>
          </a:xfrm>
          <a:prstGeom prst="rect">
            <a:avLst/>
          </a:prstGeom>
        </p:spPr>
      </p:pic>
      <p:sp>
        <p:nvSpPr>
          <p:cNvPr id="11" name="ZoneTexte 10"/>
          <p:cNvSpPr txBox="1"/>
          <p:nvPr/>
        </p:nvSpPr>
        <p:spPr>
          <a:xfrm>
            <a:off x="496389" y="2717075"/>
            <a:ext cx="389273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dirty="0" smtClean="0">
                <a:solidFill>
                  <a:schemeClr val="bg2">
                    <a:lumMod val="25000"/>
                  </a:schemeClr>
                </a:solidFill>
              </a:rPr>
              <a:t>Positionnement et rotation du modèle à 180 degré </a:t>
            </a:r>
            <a:endParaRPr lang="fr-FR" sz="4000" b="1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279670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2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90" y="0"/>
            <a:ext cx="12172709" cy="6868885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89" y="0"/>
            <a:ext cx="12194045" cy="1532965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167" y="156322"/>
            <a:ext cx="1950982" cy="2000250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2478439" y="156322"/>
            <a:ext cx="636045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i="1" dirty="0" smtClean="0">
                <a:solidFill>
                  <a:schemeClr val="bg1"/>
                </a:solidFill>
              </a:rPr>
              <a:t>Mais faire de la 3D maintenant c’est quoi au juste ?</a:t>
            </a:r>
            <a:endParaRPr lang="fr-FR" sz="2800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1156446" y="440939"/>
            <a:ext cx="96818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0" b="1" dirty="0" smtClean="0">
                <a:solidFill>
                  <a:srgbClr val="00B0F0"/>
                </a:solidFill>
                <a:latin typeface="Ubuntu" panose="020B0504030602030204" pitchFamily="34" charset="0"/>
              </a:rPr>
              <a:t>2</a:t>
            </a:r>
            <a:endParaRPr lang="fr-FR" sz="8000" b="1" dirty="0">
              <a:solidFill>
                <a:srgbClr val="00B0F0"/>
              </a:solidFill>
              <a:latin typeface="Ubuntu" panose="020B0504030602030204" pitchFamily="34" charset="0"/>
            </a:endParaRPr>
          </a:p>
        </p:txBody>
      </p:sp>
      <p:sp>
        <p:nvSpPr>
          <p:cNvPr id="28" name="ZoneTexte 27"/>
          <p:cNvSpPr txBox="1"/>
          <p:nvPr/>
        </p:nvSpPr>
        <p:spPr>
          <a:xfrm>
            <a:off x="2520701" y="918883"/>
            <a:ext cx="3061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Modélisation</a:t>
            </a:r>
            <a:endParaRPr lang="fr-FR" dirty="0">
              <a:solidFill>
                <a:schemeClr val="tx1">
                  <a:lumMod val="75000"/>
                  <a:lumOff val="25000"/>
                </a:schemeClr>
              </a:solidFill>
              <a:latin typeface="Ubuntu" panose="020B0504030602030204" pitchFamily="34" charset="0"/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587829" y="1737361"/>
            <a:ext cx="460619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smtClean="0">
                <a:solidFill>
                  <a:schemeClr val="bg2">
                    <a:lumMod val="25000"/>
                  </a:schemeClr>
                </a:solidFill>
              </a:rPr>
              <a:t/>
            </a:r>
            <a:br>
              <a:rPr lang="fr-FR" sz="2400" dirty="0" smtClean="0">
                <a:solidFill>
                  <a:schemeClr val="bg2">
                    <a:lumMod val="25000"/>
                  </a:schemeClr>
                </a:solidFill>
              </a:rPr>
            </a:br>
            <a:r>
              <a:rPr lang="fr-FR" sz="2400" b="1" dirty="0" smtClean="0">
                <a:solidFill>
                  <a:schemeClr val="bg2">
                    <a:lumMod val="25000"/>
                  </a:schemeClr>
                </a:solidFill>
              </a:rPr>
              <a:t>Modélisation par courbes (NURBS)</a:t>
            </a:r>
            <a:r>
              <a:rPr lang="fr-FR" sz="2400" dirty="0" smtClean="0">
                <a:solidFill>
                  <a:schemeClr val="bg2">
                    <a:lumMod val="25000"/>
                  </a:schemeClr>
                </a:solidFill>
              </a:rPr>
              <a:t/>
            </a:r>
            <a:br>
              <a:rPr lang="fr-FR" sz="2400" dirty="0" smtClean="0">
                <a:solidFill>
                  <a:schemeClr val="bg2">
                    <a:lumMod val="25000"/>
                  </a:schemeClr>
                </a:solidFill>
              </a:rPr>
            </a:br>
            <a:endParaRPr lang="fr-FR" sz="2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587828" y="2677885"/>
            <a:ext cx="602197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smtClean="0">
                <a:solidFill>
                  <a:schemeClr val="tx2">
                    <a:lumMod val="75000"/>
                  </a:schemeClr>
                </a:solidFill>
              </a:rPr>
              <a:t>-La modélisation par NURBS (Non </a:t>
            </a:r>
            <a:r>
              <a:rPr lang="fr-FR" sz="2000" dirty="0" err="1" smtClean="0">
                <a:solidFill>
                  <a:schemeClr val="tx2">
                    <a:lumMod val="75000"/>
                  </a:schemeClr>
                </a:solidFill>
              </a:rPr>
              <a:t>uniform</a:t>
            </a:r>
            <a:r>
              <a:rPr lang="fr-FR" sz="2000" dirty="0" smtClean="0">
                <a:solidFill>
                  <a:schemeClr val="tx2">
                    <a:lumMod val="75000"/>
                  </a:schemeClr>
                </a:solidFill>
              </a:rPr>
              <a:t> rational basic </a:t>
            </a:r>
            <a:r>
              <a:rPr lang="fr-FR" sz="2000" dirty="0" err="1" smtClean="0">
                <a:solidFill>
                  <a:schemeClr val="tx2">
                    <a:lumMod val="75000"/>
                  </a:schemeClr>
                </a:solidFill>
              </a:rPr>
              <a:t>spline</a:t>
            </a:r>
            <a:r>
              <a:rPr lang="fr-FR" sz="2000" dirty="0" smtClean="0">
                <a:solidFill>
                  <a:schemeClr val="tx2">
                    <a:lumMod val="75000"/>
                  </a:schemeClr>
                </a:solidFill>
              </a:rPr>
              <a:t>/</a:t>
            </a:r>
            <a:r>
              <a:rPr lang="fr-FR" sz="2000" dirty="0" err="1" smtClean="0">
                <a:solidFill>
                  <a:schemeClr val="tx2">
                    <a:lumMod val="75000"/>
                  </a:schemeClr>
                </a:solidFill>
              </a:rPr>
              <a:t>Spline</a:t>
            </a:r>
            <a:r>
              <a:rPr lang="fr-FR" sz="2000" dirty="0" smtClean="0">
                <a:solidFill>
                  <a:schemeClr val="tx2">
                    <a:lumMod val="75000"/>
                  </a:schemeClr>
                </a:solidFill>
              </a:rPr>
              <a:t> basique rationnelle non uniforme)</a:t>
            </a:r>
          </a:p>
          <a:p>
            <a:endParaRPr lang="fr-FR" sz="2000" dirty="0" smtClean="0">
              <a:solidFill>
                <a:schemeClr val="tx2">
                  <a:lumMod val="75000"/>
                </a:schemeClr>
              </a:solidFill>
            </a:endParaRPr>
          </a:p>
          <a:p>
            <a:pPr>
              <a:buFontTx/>
              <a:buChar char="-"/>
            </a:pPr>
            <a:r>
              <a:rPr lang="fr-FR" sz="2000" dirty="0" smtClean="0">
                <a:solidFill>
                  <a:schemeClr val="tx2">
                    <a:lumMod val="75000"/>
                  </a:schemeClr>
                </a:solidFill>
              </a:rPr>
              <a:t>consiste en un réseau de courbes créé grâce à des points de contrôles (</a:t>
            </a:r>
            <a:r>
              <a:rPr lang="fr-FR" sz="2000" i="1" dirty="0" smtClean="0">
                <a:solidFill>
                  <a:schemeClr val="tx2">
                    <a:lumMod val="75000"/>
                  </a:schemeClr>
                </a:solidFill>
              </a:rPr>
              <a:t>control </a:t>
            </a:r>
            <a:r>
              <a:rPr lang="fr-FR" sz="2000" i="1" dirty="0" err="1" smtClean="0">
                <a:solidFill>
                  <a:schemeClr val="tx2">
                    <a:lumMod val="75000"/>
                  </a:schemeClr>
                </a:solidFill>
              </a:rPr>
              <a:t>vertices</a:t>
            </a:r>
            <a:r>
              <a:rPr lang="fr-FR" sz="2000" dirty="0" smtClean="0">
                <a:solidFill>
                  <a:schemeClr val="tx2">
                    <a:lumMod val="75000"/>
                  </a:schemeClr>
                </a:solidFill>
              </a:rPr>
              <a:t>). </a:t>
            </a:r>
          </a:p>
          <a:p>
            <a:pPr>
              <a:buFontTx/>
              <a:buChar char="-"/>
            </a:pPr>
            <a:endParaRPr lang="fr-FR" sz="2000" dirty="0" smtClean="0">
              <a:solidFill>
                <a:schemeClr val="tx2">
                  <a:lumMod val="75000"/>
                </a:schemeClr>
              </a:solidFill>
            </a:endParaRPr>
          </a:p>
          <a:p>
            <a:pPr>
              <a:buFontTx/>
              <a:buChar char="-"/>
            </a:pPr>
            <a:r>
              <a:rPr lang="fr-FR" sz="2000" dirty="0" smtClean="0">
                <a:solidFill>
                  <a:schemeClr val="tx2">
                    <a:lumMod val="75000"/>
                  </a:schemeClr>
                </a:solidFill>
              </a:rPr>
              <a:t>L'interpolation des courbes entre ces points peut se faire automatiquement selon un algorithme NURBS, par la manipulations de tangentes de courbe, ou encore par modification des paramètres d'interpolation.</a:t>
            </a:r>
            <a:endParaRPr lang="fr-FR" sz="2000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12" name="Image 11" descr="il_nurbs_cvcurve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3943" y="2047602"/>
            <a:ext cx="4585062" cy="3438797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279670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2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90" y="0"/>
            <a:ext cx="12172709" cy="6868885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89" y="0"/>
            <a:ext cx="12194045" cy="1532965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167" y="156322"/>
            <a:ext cx="1950982" cy="2000250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2478439" y="156322"/>
            <a:ext cx="636045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i="1" dirty="0" smtClean="0">
                <a:solidFill>
                  <a:schemeClr val="bg1"/>
                </a:solidFill>
              </a:rPr>
              <a:t>Mais faire de la 3D maintenant c’est quoi au juste ?</a:t>
            </a:r>
            <a:endParaRPr lang="fr-FR" sz="2800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1156446" y="440939"/>
            <a:ext cx="96818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0" b="1" dirty="0" smtClean="0">
                <a:solidFill>
                  <a:srgbClr val="00B0F0"/>
                </a:solidFill>
                <a:latin typeface="Ubuntu" panose="020B0504030602030204" pitchFamily="34" charset="0"/>
              </a:rPr>
              <a:t>2</a:t>
            </a:r>
            <a:endParaRPr lang="fr-FR" sz="8000" b="1" dirty="0">
              <a:solidFill>
                <a:srgbClr val="00B0F0"/>
              </a:solidFill>
              <a:latin typeface="Ubuntu" panose="020B0504030602030204" pitchFamily="34" charset="0"/>
            </a:endParaRPr>
          </a:p>
        </p:txBody>
      </p:sp>
      <p:sp>
        <p:nvSpPr>
          <p:cNvPr id="28" name="ZoneTexte 27"/>
          <p:cNvSpPr txBox="1"/>
          <p:nvPr/>
        </p:nvSpPr>
        <p:spPr>
          <a:xfrm>
            <a:off x="2520701" y="918883"/>
            <a:ext cx="3061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Modélisation</a:t>
            </a:r>
            <a:endParaRPr lang="fr-FR" dirty="0">
              <a:solidFill>
                <a:schemeClr val="tx1">
                  <a:lumMod val="75000"/>
                  <a:lumOff val="25000"/>
                </a:schemeClr>
              </a:solidFill>
              <a:latin typeface="Ubuntu" panose="020B0504030602030204" pitchFamily="34" charset="0"/>
            </a:endParaRPr>
          </a:p>
        </p:txBody>
      </p:sp>
      <p:pic>
        <p:nvPicPr>
          <p:cNvPr id="10" name="Espace réservé du contenu 3" descr="_FRUSTUM.GI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2259" y="1542625"/>
            <a:ext cx="2805674" cy="2402358"/>
          </a:xfrm>
          <a:prstGeom prst="rect">
            <a:avLst/>
          </a:prstGeom>
        </p:spPr>
      </p:pic>
      <p:pic>
        <p:nvPicPr>
          <p:cNvPr id="11" name="Image 10" descr="extrude.gi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93122" y="1726320"/>
            <a:ext cx="3629025" cy="1362075"/>
          </a:xfrm>
          <a:prstGeom prst="rect">
            <a:avLst/>
          </a:prstGeom>
        </p:spPr>
      </p:pic>
      <p:pic>
        <p:nvPicPr>
          <p:cNvPr id="12" name="Image 11" descr="swing.gif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90374" y="4155622"/>
            <a:ext cx="3778459" cy="2339871"/>
          </a:xfrm>
          <a:prstGeom prst="rect">
            <a:avLst/>
          </a:prstGeom>
        </p:spPr>
      </p:pic>
      <p:pic>
        <p:nvPicPr>
          <p:cNvPr id="13" name="Image 12" descr="sweep.gif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32350" y="3597586"/>
            <a:ext cx="2904555" cy="27379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279670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2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90" y="0"/>
            <a:ext cx="12172709" cy="6868885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89" y="0"/>
            <a:ext cx="12194045" cy="1532965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167" y="156322"/>
            <a:ext cx="1950982" cy="2000250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2478439" y="156322"/>
            <a:ext cx="636045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i="1" dirty="0" smtClean="0">
                <a:solidFill>
                  <a:schemeClr val="bg1"/>
                </a:solidFill>
              </a:rPr>
              <a:t>Mais faire de la 3D maintenant c’est quoi au juste ?</a:t>
            </a:r>
            <a:endParaRPr lang="fr-FR" sz="2800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1156446" y="440939"/>
            <a:ext cx="96818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0" b="1" dirty="0" smtClean="0">
                <a:solidFill>
                  <a:srgbClr val="00B0F0"/>
                </a:solidFill>
                <a:latin typeface="Ubuntu" panose="020B0504030602030204" pitchFamily="34" charset="0"/>
              </a:rPr>
              <a:t>2</a:t>
            </a:r>
            <a:endParaRPr lang="fr-FR" sz="8000" b="1" dirty="0">
              <a:solidFill>
                <a:srgbClr val="00B0F0"/>
              </a:solidFill>
              <a:latin typeface="Ubuntu" panose="020B0504030602030204" pitchFamily="34" charset="0"/>
            </a:endParaRPr>
          </a:p>
        </p:txBody>
      </p:sp>
      <p:sp>
        <p:nvSpPr>
          <p:cNvPr id="28" name="ZoneTexte 27"/>
          <p:cNvSpPr txBox="1"/>
          <p:nvPr/>
        </p:nvSpPr>
        <p:spPr>
          <a:xfrm>
            <a:off x="2520701" y="918883"/>
            <a:ext cx="3061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Modélisation</a:t>
            </a:r>
            <a:endParaRPr lang="fr-FR" dirty="0">
              <a:solidFill>
                <a:schemeClr val="tx1">
                  <a:lumMod val="75000"/>
                  <a:lumOff val="25000"/>
                </a:schemeClr>
              </a:solidFill>
              <a:latin typeface="Ubuntu" panose="020B0504030602030204" pitchFamily="34" charset="0"/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182880" y="1946364"/>
            <a:ext cx="510757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i="1" dirty="0" smtClean="0">
                <a:solidFill>
                  <a:schemeClr val="bg2">
                    <a:lumMod val="25000"/>
                  </a:schemeClr>
                </a:solidFill>
              </a:rPr>
              <a:t>Géométrie de construction de solides:</a:t>
            </a:r>
          </a:p>
          <a:p>
            <a:r>
              <a:rPr lang="fr-FR" sz="2000" dirty="0" smtClean="0">
                <a:solidFill>
                  <a:schemeClr val="tx2">
                    <a:lumMod val="75000"/>
                  </a:schemeClr>
                </a:solidFill>
              </a:rPr>
              <a:t>On applique des opérations booléennes et des transformations géométriques.</a:t>
            </a:r>
          </a:p>
          <a:p>
            <a:endParaRPr lang="fr-FR" sz="2400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11" name="Image 10" descr="275px-Boolean_union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48859" y="1049878"/>
            <a:ext cx="3055758" cy="2289041"/>
          </a:xfrm>
          <a:prstGeom prst="rect">
            <a:avLst/>
          </a:prstGeom>
        </p:spPr>
      </p:pic>
      <p:sp>
        <p:nvSpPr>
          <p:cNvPr id="12" name="ZoneTexte 11"/>
          <p:cNvSpPr txBox="1"/>
          <p:nvPr/>
        </p:nvSpPr>
        <p:spPr>
          <a:xfrm>
            <a:off x="5995852" y="1136466"/>
            <a:ext cx="299139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 smtClean="0"/>
              <a:t>Union</a:t>
            </a:r>
          </a:p>
          <a:p>
            <a:r>
              <a:rPr lang="fr-FR" dirty="0" smtClean="0">
                <a:solidFill>
                  <a:schemeClr val="tx2">
                    <a:lumMod val="75000"/>
                  </a:schemeClr>
                </a:solidFill>
              </a:rPr>
              <a:t>Le résultat est l'assemblage des deux objets. Il y a parfois la possibilité de réaliser cette opération sur plus de deux objets</a:t>
            </a:r>
            <a:endParaRPr lang="fr-FR" dirty="0"/>
          </a:p>
        </p:txBody>
      </p:sp>
      <p:pic>
        <p:nvPicPr>
          <p:cNvPr id="13" name="Espace réservé du contenu 4" descr="275px-Boolean_differenc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8211" y="3149786"/>
            <a:ext cx="2700749" cy="2023106"/>
          </a:xfrm>
          <a:prstGeom prst="rect">
            <a:avLst/>
          </a:prstGeom>
        </p:spPr>
      </p:pic>
      <p:sp>
        <p:nvSpPr>
          <p:cNvPr id="14" name="ZoneTexte 13"/>
          <p:cNvSpPr txBox="1"/>
          <p:nvPr/>
        </p:nvSpPr>
        <p:spPr>
          <a:xfrm>
            <a:off x="352699" y="5220159"/>
            <a:ext cx="3579222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 smtClean="0"/>
              <a:t>Soustraction</a:t>
            </a:r>
            <a:r>
              <a:rPr lang="fr-FR" b="1" dirty="0" smtClean="0"/>
              <a:t/>
            </a:r>
            <a:br>
              <a:rPr lang="fr-FR" b="1" dirty="0" smtClean="0"/>
            </a:br>
            <a:r>
              <a:rPr lang="fr-FR" dirty="0" smtClean="0">
                <a:solidFill>
                  <a:schemeClr val="tx2">
                    <a:lumMod val="75000"/>
                  </a:schemeClr>
                </a:solidFill>
              </a:rPr>
              <a:t>Le résultat est le premier objet moins la partie commune avec le second</a:t>
            </a:r>
          </a:p>
          <a:p>
            <a:endParaRPr lang="fr-FR" dirty="0"/>
          </a:p>
        </p:txBody>
      </p:sp>
      <p:pic>
        <p:nvPicPr>
          <p:cNvPr id="15" name="Espace réservé du contenu 4" descr="275px-Boolean_intersect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60229" y="3500846"/>
            <a:ext cx="3531326" cy="2645285"/>
          </a:xfrm>
          <a:prstGeom prst="rect">
            <a:avLst/>
          </a:prstGeom>
        </p:spPr>
      </p:pic>
      <p:sp>
        <p:nvSpPr>
          <p:cNvPr id="16" name="ZoneTexte 15"/>
          <p:cNvSpPr txBox="1"/>
          <p:nvPr/>
        </p:nvSpPr>
        <p:spPr>
          <a:xfrm>
            <a:off x="5643154" y="3892731"/>
            <a:ext cx="2547258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 smtClean="0"/>
              <a:t>Intersection</a:t>
            </a:r>
            <a:r>
              <a:rPr lang="fr-FR" b="1" dirty="0" smtClean="0"/>
              <a:t/>
            </a:r>
            <a:br>
              <a:rPr lang="fr-FR" b="1" dirty="0" smtClean="0"/>
            </a:br>
            <a:endParaRPr lang="fr-FR" dirty="0" smtClean="0"/>
          </a:p>
          <a:p>
            <a:r>
              <a:rPr lang="fr-FR" dirty="0" smtClean="0">
                <a:solidFill>
                  <a:schemeClr val="tx2">
                    <a:lumMod val="75000"/>
                  </a:schemeClr>
                </a:solidFill>
              </a:rPr>
              <a:t>Le résultat est la partie commune aux deux objets.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="" xmlns:p14="http://schemas.microsoft.com/office/powerpoint/2010/main" val="2279670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2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90" y="0"/>
            <a:ext cx="12172709" cy="6868885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89" y="0"/>
            <a:ext cx="12194045" cy="1532965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167" y="156322"/>
            <a:ext cx="1950982" cy="2000250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2478439" y="156322"/>
            <a:ext cx="636045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i="1" dirty="0" smtClean="0">
                <a:solidFill>
                  <a:schemeClr val="bg1"/>
                </a:solidFill>
              </a:rPr>
              <a:t>Mais faire de la 3D maintenant c’est quoi au juste ?</a:t>
            </a:r>
            <a:endParaRPr lang="fr-FR" sz="2800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1156446" y="440939"/>
            <a:ext cx="96818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0" b="1" dirty="0" smtClean="0">
                <a:solidFill>
                  <a:srgbClr val="00B0F0"/>
                </a:solidFill>
                <a:latin typeface="Ubuntu" panose="020B0504030602030204" pitchFamily="34" charset="0"/>
              </a:rPr>
              <a:t>2</a:t>
            </a:r>
            <a:endParaRPr lang="fr-FR" sz="8000" b="1" dirty="0">
              <a:solidFill>
                <a:srgbClr val="00B0F0"/>
              </a:solidFill>
              <a:latin typeface="Ubuntu" panose="020B0504030602030204" pitchFamily="34" charset="0"/>
            </a:endParaRPr>
          </a:p>
        </p:txBody>
      </p:sp>
      <p:sp>
        <p:nvSpPr>
          <p:cNvPr id="28" name="ZoneTexte 27"/>
          <p:cNvSpPr txBox="1"/>
          <p:nvPr/>
        </p:nvSpPr>
        <p:spPr>
          <a:xfrm>
            <a:off x="2520701" y="918883"/>
            <a:ext cx="3061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Le rendu</a:t>
            </a:r>
            <a:endParaRPr lang="fr-FR" dirty="0">
              <a:solidFill>
                <a:schemeClr val="tx1">
                  <a:lumMod val="75000"/>
                  <a:lumOff val="25000"/>
                </a:schemeClr>
              </a:solidFill>
              <a:latin typeface="Ubuntu" panose="020B0504030602030204" pitchFamily="34" charset="0"/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418012" y="2220686"/>
            <a:ext cx="3749040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i="1" u="sng" dirty="0" smtClean="0">
                <a:solidFill>
                  <a:schemeClr val="bg2">
                    <a:lumMod val="25000"/>
                  </a:schemeClr>
                </a:solidFill>
              </a:rPr>
              <a:t>Le Rendu:</a:t>
            </a:r>
          </a:p>
          <a:p>
            <a:endParaRPr lang="fr-FR" sz="2000" dirty="0" smtClean="0">
              <a:solidFill>
                <a:schemeClr val="tx2">
                  <a:lumMod val="50000"/>
                </a:schemeClr>
              </a:solidFill>
            </a:endParaRPr>
          </a:p>
          <a:p>
            <a:r>
              <a:rPr lang="fr-FR" sz="2000" dirty="0" smtClean="0">
                <a:solidFill>
                  <a:schemeClr val="tx2">
                    <a:lumMod val="50000"/>
                  </a:schemeClr>
                </a:solidFill>
              </a:rPr>
              <a:t>-Le rendu est une phase qui consiste à transformer l'espace 3D en une image 2D. </a:t>
            </a:r>
          </a:p>
          <a:p>
            <a:endParaRPr lang="fr-FR" sz="2000" dirty="0" smtClean="0">
              <a:solidFill>
                <a:schemeClr val="tx2">
                  <a:lumMod val="50000"/>
                </a:schemeClr>
              </a:solidFill>
            </a:endParaRPr>
          </a:p>
          <a:p>
            <a:r>
              <a:rPr lang="fr-FR" sz="2000" dirty="0" smtClean="0">
                <a:solidFill>
                  <a:schemeClr val="tx2">
                    <a:lumMod val="50000"/>
                  </a:schemeClr>
                </a:solidFill>
              </a:rPr>
              <a:t>-Le rendu est généré par un/des programme(s) qu'on appelle Moteur de rendu 3D, intégré(s) ou non au logiciel de modélisation.</a:t>
            </a:r>
          </a:p>
          <a:p>
            <a:endParaRPr lang="fr-FR" sz="2400" u="sng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11" name="Image 10" descr="final modelisation step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66048" y="1815737"/>
            <a:ext cx="7825952" cy="4036423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279670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2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90" y="0"/>
            <a:ext cx="12172709" cy="6868885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89" y="0"/>
            <a:ext cx="12194045" cy="1532965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167" y="156322"/>
            <a:ext cx="1950982" cy="2000250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2478439" y="156322"/>
            <a:ext cx="636045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i="1" dirty="0" smtClean="0">
                <a:solidFill>
                  <a:schemeClr val="bg1"/>
                </a:solidFill>
              </a:rPr>
              <a:t>Mais faire de la 3D maintenant c’est quoi au juste ?</a:t>
            </a:r>
            <a:endParaRPr lang="fr-FR" sz="2800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1156446" y="440939"/>
            <a:ext cx="96818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0" b="1" dirty="0" smtClean="0">
                <a:solidFill>
                  <a:srgbClr val="00B0F0"/>
                </a:solidFill>
                <a:latin typeface="Ubuntu" panose="020B0504030602030204" pitchFamily="34" charset="0"/>
              </a:rPr>
              <a:t>2</a:t>
            </a:r>
            <a:endParaRPr lang="fr-FR" sz="8000" b="1" dirty="0">
              <a:solidFill>
                <a:srgbClr val="00B0F0"/>
              </a:solidFill>
              <a:latin typeface="Ubuntu" panose="020B0504030602030204" pitchFamily="34" charset="0"/>
            </a:endParaRPr>
          </a:p>
        </p:txBody>
      </p:sp>
      <p:sp>
        <p:nvSpPr>
          <p:cNvPr id="28" name="ZoneTexte 27"/>
          <p:cNvSpPr txBox="1"/>
          <p:nvPr/>
        </p:nvSpPr>
        <p:spPr>
          <a:xfrm>
            <a:off x="2520701" y="918883"/>
            <a:ext cx="3061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Le rendu</a:t>
            </a:r>
            <a:endParaRPr lang="fr-FR" dirty="0">
              <a:solidFill>
                <a:schemeClr val="tx1">
                  <a:lumMod val="75000"/>
                  <a:lumOff val="25000"/>
                </a:schemeClr>
              </a:solidFill>
              <a:latin typeface="Ubuntu" panose="020B0504030602030204" pitchFamily="34" charset="0"/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378823" y="2142308"/>
            <a:ext cx="7053944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fr-FR" sz="2000" dirty="0" smtClean="0">
                <a:solidFill>
                  <a:schemeClr val="tx2">
                    <a:lumMod val="50000"/>
                  </a:schemeClr>
                </a:solidFill>
              </a:rPr>
              <a:t>-Le rendu se décompose à son tour en plusieurs phases :</a:t>
            </a:r>
          </a:p>
          <a:p>
            <a:r>
              <a:rPr lang="fr-FR" sz="2000" dirty="0" smtClean="0">
                <a:solidFill>
                  <a:schemeClr val="tx2">
                    <a:lumMod val="50000"/>
                  </a:schemeClr>
                </a:solidFill>
              </a:rPr>
              <a:t>-Calcul de l'éclairage (on parle d'illumination)</a:t>
            </a:r>
          </a:p>
          <a:p>
            <a:r>
              <a:rPr lang="fr-FR" sz="2000" dirty="0" smtClean="0">
                <a:solidFill>
                  <a:schemeClr val="tx2">
                    <a:lumMod val="50000"/>
                  </a:schemeClr>
                </a:solidFill>
              </a:rPr>
              <a:t>-Projection dans le plan d'observation.</a:t>
            </a:r>
          </a:p>
          <a:p>
            <a:r>
              <a:rPr lang="fr-FR" sz="2000" dirty="0" smtClean="0">
                <a:solidFill>
                  <a:schemeClr val="tx2">
                    <a:lumMod val="50000"/>
                  </a:schemeClr>
                </a:solidFill>
              </a:rPr>
              <a:t>-Dessin à proprement parler avec application éventuelle de texture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="" xmlns:p14="http://schemas.microsoft.com/office/powerpoint/2010/main" val="2279670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2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90" y="0"/>
            <a:ext cx="12172709" cy="6868885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89" y="0"/>
            <a:ext cx="12194045" cy="1532965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167" y="156322"/>
            <a:ext cx="1950982" cy="2000250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2478439" y="156322"/>
            <a:ext cx="636045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i="1" dirty="0" smtClean="0">
                <a:solidFill>
                  <a:schemeClr val="bg1"/>
                </a:solidFill>
              </a:rPr>
              <a:t>Mais faire de la 3D maintenant c’est quoi au juste ?</a:t>
            </a:r>
            <a:endParaRPr lang="fr-FR" sz="2800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1156446" y="440939"/>
            <a:ext cx="96818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0" b="1" dirty="0" smtClean="0">
                <a:solidFill>
                  <a:srgbClr val="00B0F0"/>
                </a:solidFill>
                <a:latin typeface="Ubuntu" panose="020B0504030602030204" pitchFamily="34" charset="0"/>
              </a:rPr>
              <a:t>2</a:t>
            </a:r>
            <a:endParaRPr lang="fr-FR" sz="8000" b="1" dirty="0">
              <a:solidFill>
                <a:srgbClr val="00B0F0"/>
              </a:solidFill>
              <a:latin typeface="Ubuntu" panose="020B0504030602030204" pitchFamily="34" charset="0"/>
            </a:endParaRPr>
          </a:p>
        </p:txBody>
      </p:sp>
      <p:sp>
        <p:nvSpPr>
          <p:cNvPr id="28" name="ZoneTexte 27"/>
          <p:cNvSpPr txBox="1"/>
          <p:nvPr/>
        </p:nvSpPr>
        <p:spPr>
          <a:xfrm>
            <a:off x="2520701" y="918883"/>
            <a:ext cx="3061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Le rendu</a:t>
            </a:r>
            <a:endParaRPr lang="fr-FR" dirty="0">
              <a:solidFill>
                <a:schemeClr val="tx1">
                  <a:lumMod val="75000"/>
                  <a:lumOff val="25000"/>
                </a:schemeClr>
              </a:solidFill>
              <a:latin typeface="Ubuntu" panose="020B0504030602030204" pitchFamily="34" charset="0"/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326569" y="2129245"/>
            <a:ext cx="6910253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u="sng" dirty="0" smtClean="0"/>
              <a:t>Application de texture:</a:t>
            </a:r>
          </a:p>
          <a:p>
            <a:r>
              <a:rPr lang="fr-FR" sz="2000" dirty="0" smtClean="0">
                <a:solidFill>
                  <a:schemeClr val="tx2">
                    <a:lumMod val="50000"/>
                  </a:schemeClr>
                </a:solidFill>
              </a:rPr>
              <a:t>-l'ajout des textures. Pour  expliquer  clairement, les textures sont des images en 2D que l'on "colle" sur chaque polygone, afin que l'objet final ait une certaine texture. </a:t>
            </a:r>
            <a:endParaRPr lang="fr-FR" sz="2000" dirty="0" smtClean="0"/>
          </a:p>
          <a:p>
            <a:endParaRPr lang="fr-FR" sz="2000" dirty="0" smtClean="0"/>
          </a:p>
          <a:p>
            <a:endParaRPr lang="fr-FR" sz="2000" dirty="0" smtClean="0"/>
          </a:p>
          <a:p>
            <a:r>
              <a:rPr lang="fr-FR" sz="2000" dirty="0" smtClean="0"/>
              <a:t>-</a:t>
            </a:r>
            <a:r>
              <a:rPr lang="fr-FR" sz="2000" dirty="0" smtClean="0">
                <a:solidFill>
                  <a:schemeClr val="tx2">
                    <a:lumMod val="50000"/>
                  </a:schemeClr>
                </a:solidFill>
              </a:rPr>
              <a:t> On peut ainsi dire que le réalisme de l'objet dépend de son maillage mais aussi surtout de son </a:t>
            </a:r>
            <a:r>
              <a:rPr lang="fr-FR" sz="2000" dirty="0" err="1" smtClean="0">
                <a:solidFill>
                  <a:schemeClr val="tx2">
                    <a:lumMod val="50000"/>
                  </a:schemeClr>
                </a:solidFill>
              </a:rPr>
              <a:t>mapping</a:t>
            </a:r>
            <a:r>
              <a:rPr lang="fr-FR" sz="2000" dirty="0" smtClean="0">
                <a:solidFill>
                  <a:schemeClr val="tx2">
                    <a:lumMod val="50000"/>
                  </a:schemeClr>
                </a:solidFill>
              </a:rPr>
              <a:t>. </a:t>
            </a:r>
            <a:endParaRPr lang="fr-FR" sz="2000" dirty="0"/>
          </a:p>
        </p:txBody>
      </p:sp>
      <p:pic>
        <p:nvPicPr>
          <p:cNvPr id="11" name="Espace réservé du contenu 3" descr="images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43108" y="1146661"/>
            <a:ext cx="3463287" cy="2943434"/>
          </a:xfrm>
          <a:prstGeom prst="rect">
            <a:avLst/>
          </a:prstGeom>
        </p:spPr>
      </p:pic>
      <p:pic>
        <p:nvPicPr>
          <p:cNvPr id="12" name="Image 11" descr="unwrap_UV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04168" y="4222567"/>
            <a:ext cx="3404695" cy="2348051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279670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2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90" y="0"/>
            <a:ext cx="12172709" cy="6868885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89" y="0"/>
            <a:ext cx="12194045" cy="1532965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167" y="156322"/>
            <a:ext cx="1950982" cy="2000250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2478439" y="156322"/>
            <a:ext cx="636045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i="1" dirty="0" smtClean="0">
                <a:solidFill>
                  <a:schemeClr val="bg1"/>
                </a:solidFill>
              </a:rPr>
              <a:t>Mais faire de la 3D maintenant c’est quoi au juste ?</a:t>
            </a:r>
            <a:endParaRPr lang="fr-FR" sz="2800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1156446" y="440939"/>
            <a:ext cx="96818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0" b="1" dirty="0" smtClean="0">
                <a:solidFill>
                  <a:srgbClr val="00B0F0"/>
                </a:solidFill>
                <a:latin typeface="Ubuntu" panose="020B0504030602030204" pitchFamily="34" charset="0"/>
              </a:rPr>
              <a:t>2</a:t>
            </a:r>
            <a:endParaRPr lang="fr-FR" sz="8000" b="1" dirty="0">
              <a:solidFill>
                <a:srgbClr val="00B0F0"/>
              </a:solidFill>
              <a:latin typeface="Ubuntu" panose="020B0504030602030204" pitchFamily="34" charset="0"/>
            </a:endParaRPr>
          </a:p>
        </p:txBody>
      </p:sp>
      <p:sp>
        <p:nvSpPr>
          <p:cNvPr id="28" name="ZoneTexte 27"/>
          <p:cNvSpPr txBox="1"/>
          <p:nvPr/>
        </p:nvSpPr>
        <p:spPr>
          <a:xfrm>
            <a:off x="2520701" y="918883"/>
            <a:ext cx="3061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Le rendu</a:t>
            </a:r>
          </a:p>
          <a:p>
            <a:endParaRPr lang="fr-FR" dirty="0">
              <a:solidFill>
                <a:schemeClr val="tx1">
                  <a:lumMod val="75000"/>
                  <a:lumOff val="25000"/>
                </a:schemeClr>
              </a:solidFill>
              <a:latin typeface="Ubuntu" panose="020B050403060203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13309" y="2076994"/>
            <a:ext cx="279609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3200" b="1" u="sng" dirty="0" smtClean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L’éclairage</a:t>
            </a:r>
            <a:endParaRPr lang="fr-FR" sz="3200" b="1" u="sng" dirty="0">
              <a:solidFill>
                <a:schemeClr val="bg2">
                  <a:lumMod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57052" y="2763522"/>
            <a:ext cx="5860868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000" dirty="0" smtClean="0">
                <a:solidFill>
                  <a:schemeClr val="tx2">
                    <a:lumMod val="50000"/>
                  </a:schemeClr>
                </a:solidFill>
              </a:rPr>
              <a:t>-C’est les lumières naturelles, mais aussi les reflets, les ombres, plusieurs lumières qui se superposent. Tout cela est contrôlé par logiciels et calculs, et peut être modélisé de différentes manières .</a:t>
            </a:r>
          </a:p>
          <a:p>
            <a:endParaRPr lang="fr-FR" sz="2000" dirty="0" smtClean="0">
              <a:solidFill>
                <a:schemeClr val="tx2">
                  <a:lumMod val="50000"/>
                </a:schemeClr>
              </a:solidFill>
            </a:endParaRPr>
          </a:p>
          <a:p>
            <a:r>
              <a:rPr lang="fr-FR" sz="2000" dirty="0" smtClean="0">
                <a:solidFill>
                  <a:schemeClr val="tx2">
                    <a:lumMod val="50000"/>
                  </a:schemeClr>
                </a:solidFill>
              </a:rPr>
              <a:t>-Notre image est ainsi terminée, après les deux grandes étapes qui sont la modélisation et le rendu. Il ne reste plus qu'à animer l'objet grâce au logiciel d'animation 3D.</a:t>
            </a:r>
          </a:p>
          <a:p>
            <a:endParaRPr lang="fr-FR" sz="2000" dirty="0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13" name="Espace réservé du contenu 5" descr="Blog_Gleb_Alexandrov_01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8143" y="2297010"/>
            <a:ext cx="5437799" cy="3058762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279670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2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91" y="0"/>
            <a:ext cx="12172709" cy="6868885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89" y="0"/>
            <a:ext cx="12194045" cy="1532965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167" y="156322"/>
            <a:ext cx="1950982" cy="2000250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2478439" y="156322"/>
            <a:ext cx="63604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 smtClean="0">
                <a:solidFill>
                  <a:schemeClr val="bg1">
                    <a:lumMod val="95000"/>
                  </a:schemeClr>
                </a:solidFill>
                <a:latin typeface="Ubuntu" panose="020B0504030602030204" pitchFamily="34" charset="0"/>
              </a:rPr>
              <a:t>La 3D c’est quoi ?</a:t>
            </a:r>
            <a:endParaRPr lang="fr-FR" sz="4000" dirty="0">
              <a:solidFill>
                <a:schemeClr val="bg1">
                  <a:lumMod val="95000"/>
                </a:schemeClr>
              </a:solidFill>
              <a:latin typeface="Ubuntu" panose="020B0504030602030204" pitchFamily="34" charset="0"/>
            </a:endParaRPr>
          </a:p>
        </p:txBody>
      </p:sp>
      <p:pic>
        <p:nvPicPr>
          <p:cNvPr id="19" name="Image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5033" y="3378378"/>
            <a:ext cx="2671458" cy="275175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0787" y="3415629"/>
            <a:ext cx="2719949" cy="2719949"/>
          </a:xfrm>
          <a:prstGeom prst="rect">
            <a:avLst/>
          </a:prstGeom>
        </p:spPr>
      </p:pic>
      <p:sp>
        <p:nvSpPr>
          <p:cNvPr id="9" name="ZoneTexte 8"/>
          <p:cNvSpPr txBox="1"/>
          <p:nvPr/>
        </p:nvSpPr>
        <p:spPr>
          <a:xfrm>
            <a:off x="1156446" y="440939"/>
            <a:ext cx="96818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0" b="1" dirty="0" smtClean="0">
                <a:solidFill>
                  <a:srgbClr val="00B0F0"/>
                </a:solidFill>
                <a:latin typeface="Ubuntu" panose="020B0504030602030204" pitchFamily="34" charset="0"/>
              </a:rPr>
              <a:t>1</a:t>
            </a:r>
            <a:endParaRPr lang="fr-FR" sz="8000" b="1" dirty="0">
              <a:solidFill>
                <a:srgbClr val="00B0F0"/>
              </a:solidFill>
              <a:latin typeface="Ubuntu" panose="020B0504030602030204" pitchFamily="34" charset="0"/>
            </a:endParaRPr>
          </a:p>
        </p:txBody>
      </p:sp>
      <p:pic>
        <p:nvPicPr>
          <p:cNvPr id="16" name="Image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7040" y="2003715"/>
            <a:ext cx="3219889" cy="322902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7239" y="2003715"/>
            <a:ext cx="3246784" cy="3277057"/>
          </a:xfrm>
          <a:prstGeom prst="rect">
            <a:avLst/>
          </a:prstGeom>
        </p:spPr>
      </p:pic>
      <p:pic>
        <p:nvPicPr>
          <p:cNvPr id="20" name="Image 1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1576" y="3332922"/>
            <a:ext cx="647700" cy="647700"/>
          </a:xfrm>
          <a:prstGeom prst="rect">
            <a:avLst/>
          </a:prstGeom>
        </p:spPr>
      </p:pic>
      <p:pic>
        <p:nvPicPr>
          <p:cNvPr id="22" name="Image 2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243" y="4278686"/>
            <a:ext cx="647700" cy="647700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594" y="2441189"/>
            <a:ext cx="647700" cy="647700"/>
          </a:xfrm>
          <a:prstGeom prst="rect">
            <a:avLst/>
          </a:prstGeom>
        </p:spPr>
      </p:pic>
      <p:sp>
        <p:nvSpPr>
          <p:cNvPr id="24" name="ZoneTexte 23"/>
          <p:cNvSpPr txBox="1"/>
          <p:nvPr/>
        </p:nvSpPr>
        <p:spPr>
          <a:xfrm>
            <a:off x="2326340" y="2507620"/>
            <a:ext cx="45498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Définition de la synthèse d’images tridimensionnelles </a:t>
            </a:r>
            <a:endParaRPr lang="fr-FR" sz="2400" dirty="0">
              <a:solidFill>
                <a:schemeClr val="tx1">
                  <a:lumMod val="75000"/>
                  <a:lumOff val="25000"/>
                </a:schemeClr>
              </a:solidFill>
              <a:latin typeface="Ubuntu" panose="020B0504030602030204" pitchFamily="34" charset="0"/>
            </a:endParaRPr>
          </a:p>
        </p:txBody>
      </p:sp>
      <p:sp>
        <p:nvSpPr>
          <p:cNvPr id="25" name="ZoneTexte 24"/>
          <p:cNvSpPr txBox="1"/>
          <p:nvPr/>
        </p:nvSpPr>
        <p:spPr>
          <a:xfrm>
            <a:off x="2469496" y="3373263"/>
            <a:ext cx="45498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Une brève histoire sur la 3D</a:t>
            </a:r>
            <a:endParaRPr lang="fr-FR" sz="2400" dirty="0">
              <a:solidFill>
                <a:schemeClr val="tx1">
                  <a:lumMod val="75000"/>
                  <a:lumOff val="25000"/>
                </a:schemeClr>
              </a:solidFill>
              <a:latin typeface="Ubuntu" panose="020B0504030602030204" pitchFamily="34" charset="0"/>
            </a:endParaRPr>
          </a:p>
        </p:txBody>
      </p:sp>
      <p:sp>
        <p:nvSpPr>
          <p:cNvPr id="26" name="ZoneTexte 25"/>
          <p:cNvSpPr txBox="1"/>
          <p:nvPr/>
        </p:nvSpPr>
        <p:spPr>
          <a:xfrm>
            <a:off x="2650190" y="4292124"/>
            <a:ext cx="45498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L’apparition des logiciels de la 3D </a:t>
            </a:r>
            <a:endParaRPr lang="fr-FR" sz="2400" dirty="0">
              <a:solidFill>
                <a:schemeClr val="tx1">
                  <a:lumMod val="75000"/>
                  <a:lumOff val="25000"/>
                </a:schemeClr>
              </a:solidFill>
              <a:latin typeface="Ubuntu" panose="020B0504030602030204" pitchFamily="34" charset="0"/>
            </a:endParaRPr>
          </a:p>
        </p:txBody>
      </p:sp>
      <p:sp>
        <p:nvSpPr>
          <p:cNvPr id="28" name="ZoneTexte 27"/>
          <p:cNvSpPr txBox="1"/>
          <p:nvPr/>
        </p:nvSpPr>
        <p:spPr>
          <a:xfrm>
            <a:off x="2586015" y="853569"/>
            <a:ext cx="3061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sommaire</a:t>
            </a:r>
            <a:endParaRPr lang="fr-FR" dirty="0">
              <a:solidFill>
                <a:schemeClr val="tx1">
                  <a:lumMod val="75000"/>
                  <a:lumOff val="25000"/>
                </a:schemeClr>
              </a:solidFill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695778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50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24" grpId="0"/>
      <p:bldP spid="25" grpId="0"/>
      <p:bldP spid="26" grpId="0"/>
      <p:bldP spid="2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90" y="0"/>
            <a:ext cx="12172709" cy="6868885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89" y="0"/>
            <a:ext cx="12194045" cy="1532965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167" y="156322"/>
            <a:ext cx="1950982" cy="2000250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2478439" y="156322"/>
            <a:ext cx="636045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i="1" dirty="0" smtClean="0">
                <a:solidFill>
                  <a:schemeClr val="bg1"/>
                </a:solidFill>
              </a:rPr>
              <a:t>Mais faire de la 3D maintenant c’est quoi au juste ?</a:t>
            </a:r>
            <a:endParaRPr lang="fr-FR" sz="2800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1156446" y="440939"/>
            <a:ext cx="96818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0" b="1" dirty="0" smtClean="0">
                <a:solidFill>
                  <a:srgbClr val="00B0F0"/>
                </a:solidFill>
                <a:latin typeface="Ubuntu" panose="020B0504030602030204" pitchFamily="34" charset="0"/>
              </a:rPr>
              <a:t>2</a:t>
            </a:r>
            <a:endParaRPr lang="fr-FR" sz="8000" b="1" dirty="0">
              <a:solidFill>
                <a:srgbClr val="00B0F0"/>
              </a:solidFill>
              <a:latin typeface="Ubuntu" panose="020B0504030602030204" pitchFamily="34" charset="0"/>
            </a:endParaRPr>
          </a:p>
        </p:txBody>
      </p:sp>
      <p:sp>
        <p:nvSpPr>
          <p:cNvPr id="28" name="ZoneTexte 27"/>
          <p:cNvSpPr txBox="1"/>
          <p:nvPr/>
        </p:nvSpPr>
        <p:spPr>
          <a:xfrm>
            <a:off x="2520701" y="918883"/>
            <a:ext cx="3061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Animation</a:t>
            </a:r>
          </a:p>
          <a:p>
            <a:endParaRPr lang="fr-FR" dirty="0">
              <a:solidFill>
                <a:schemeClr val="tx1">
                  <a:lumMod val="75000"/>
                  <a:lumOff val="25000"/>
                </a:schemeClr>
              </a:solidFill>
              <a:latin typeface="Ubuntu" panose="020B050403060203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376435" y="1559227"/>
            <a:ext cx="190456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800" b="1" u="sng" dirty="0" smtClean="0">
                <a:solidFill>
                  <a:schemeClr val="bg2">
                    <a:lumMod val="25000"/>
                  </a:schemeClr>
                </a:solidFill>
              </a:rPr>
              <a:t>L’animation</a:t>
            </a:r>
            <a:endParaRPr lang="fr-FR" u="sng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04801" y="2178040"/>
            <a:ext cx="6500948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000" dirty="0" smtClean="0">
                <a:solidFill>
                  <a:schemeClr val="tx2">
                    <a:lumMod val="50000"/>
                  </a:schemeClr>
                </a:solidFill>
              </a:rPr>
              <a:t>-l'interpolation entre deux clés : l'animateur choisit une image de départ, et une image de fin (les deux sont appelés positions clés). </a:t>
            </a:r>
          </a:p>
          <a:p>
            <a:endParaRPr lang="fr-FR" sz="2000" dirty="0" smtClean="0">
              <a:solidFill>
                <a:schemeClr val="tx2">
                  <a:lumMod val="50000"/>
                </a:schemeClr>
              </a:solidFill>
            </a:endParaRPr>
          </a:p>
          <a:p>
            <a:r>
              <a:rPr lang="fr-FR" sz="2000" dirty="0" smtClean="0">
                <a:solidFill>
                  <a:schemeClr val="tx2">
                    <a:lumMod val="50000"/>
                  </a:schemeClr>
                </a:solidFill>
              </a:rPr>
              <a:t>-l'ordinateur se charge de calculer les points intermédiaires. </a:t>
            </a:r>
          </a:p>
          <a:p>
            <a:endParaRPr lang="fr-FR" sz="2000" dirty="0" smtClean="0">
              <a:solidFill>
                <a:schemeClr val="tx2">
                  <a:lumMod val="50000"/>
                </a:schemeClr>
              </a:solidFill>
            </a:endParaRPr>
          </a:p>
          <a:p>
            <a:r>
              <a:rPr lang="fr-FR" sz="2000" dirty="0" smtClean="0">
                <a:solidFill>
                  <a:schemeClr val="tx2">
                    <a:lumMod val="50000"/>
                  </a:schemeClr>
                </a:solidFill>
              </a:rPr>
              <a:t>-Plus il y a de points choisis par l'animateur entre les positions, plus le mouvement sera précis et réaliste. </a:t>
            </a:r>
          </a:p>
          <a:p>
            <a:endParaRPr lang="fr-FR" sz="2000" dirty="0" smtClean="0">
              <a:solidFill>
                <a:schemeClr val="tx2">
                  <a:lumMod val="50000"/>
                </a:schemeClr>
              </a:solidFill>
            </a:endParaRPr>
          </a:p>
          <a:p>
            <a:r>
              <a:rPr lang="fr-FR" sz="2000" dirty="0" smtClean="0">
                <a:solidFill>
                  <a:schemeClr val="tx2">
                    <a:lumMod val="50000"/>
                  </a:schemeClr>
                </a:solidFill>
              </a:rPr>
              <a:t>-L'animateur peut choisir différentes options durant le mouvement, comme un mouvement accéléré entre les positions clés.</a:t>
            </a:r>
            <a:endParaRPr lang="fr-FR" sz="2000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279670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2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90" y="0"/>
            <a:ext cx="12172709" cy="6868885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89" y="0"/>
            <a:ext cx="12194045" cy="1532965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167" y="156322"/>
            <a:ext cx="1950982" cy="2000250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2478439" y="156322"/>
            <a:ext cx="636045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i="1" dirty="0" smtClean="0">
                <a:solidFill>
                  <a:schemeClr val="bg1"/>
                </a:solidFill>
              </a:rPr>
              <a:t>Mais faire de la 3D maintenant c’est quoi au juste ?</a:t>
            </a:r>
            <a:endParaRPr lang="fr-FR" sz="2800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1156446" y="440939"/>
            <a:ext cx="96818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0" b="1" dirty="0" smtClean="0">
                <a:solidFill>
                  <a:srgbClr val="00B0F0"/>
                </a:solidFill>
                <a:latin typeface="Ubuntu" panose="020B0504030602030204" pitchFamily="34" charset="0"/>
              </a:rPr>
              <a:t>2</a:t>
            </a:r>
            <a:endParaRPr lang="fr-FR" sz="8000" b="1" dirty="0">
              <a:solidFill>
                <a:srgbClr val="00B0F0"/>
              </a:solidFill>
              <a:latin typeface="Ubuntu" panose="020B0504030602030204" pitchFamily="34" charset="0"/>
            </a:endParaRPr>
          </a:p>
        </p:txBody>
      </p:sp>
      <p:sp>
        <p:nvSpPr>
          <p:cNvPr id="28" name="ZoneTexte 27"/>
          <p:cNvSpPr txBox="1"/>
          <p:nvPr/>
        </p:nvSpPr>
        <p:spPr>
          <a:xfrm>
            <a:off x="2520701" y="918883"/>
            <a:ext cx="3061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Animation</a:t>
            </a:r>
            <a:endParaRPr lang="fr-FR" dirty="0">
              <a:solidFill>
                <a:schemeClr val="tx1">
                  <a:lumMod val="75000"/>
                  <a:lumOff val="25000"/>
                </a:schemeClr>
              </a:solidFill>
              <a:latin typeface="Ubuntu" panose="020B050403060203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75063" y="1956304"/>
            <a:ext cx="6096000" cy="80021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sz="2800" b="1" u="sng" dirty="0" err="1" smtClean="0">
                <a:solidFill>
                  <a:schemeClr val="bg2">
                    <a:lumMod val="25000"/>
                  </a:schemeClr>
                </a:solidFill>
              </a:rPr>
              <a:t>Rigging</a:t>
            </a:r>
            <a:r>
              <a:rPr lang="fr-FR" dirty="0" smtClean="0"/>
              <a:t/>
            </a:r>
            <a:br>
              <a:rPr lang="fr-FR" dirty="0" smtClean="0"/>
            </a:br>
            <a:endParaRPr lang="fr-FR" dirty="0"/>
          </a:p>
        </p:txBody>
      </p:sp>
      <p:sp>
        <p:nvSpPr>
          <p:cNvPr id="11" name="Rectangle 10"/>
          <p:cNvSpPr/>
          <p:nvPr/>
        </p:nvSpPr>
        <p:spPr>
          <a:xfrm>
            <a:off x="513806" y="2520518"/>
            <a:ext cx="609600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000" dirty="0" smtClean="0">
                <a:solidFill>
                  <a:schemeClr val="tx2">
                    <a:lumMod val="50000"/>
                  </a:schemeClr>
                </a:solidFill>
              </a:rPr>
              <a:t>L'objet à animer est représenté en deux parties: la surface de l'objet </a:t>
            </a:r>
            <a:r>
              <a:rPr lang="fr-FR" sz="2000" dirty="0" err="1" smtClean="0">
                <a:solidFill>
                  <a:schemeClr val="tx2">
                    <a:lumMod val="50000"/>
                  </a:schemeClr>
                </a:solidFill>
              </a:rPr>
              <a:t>appeléemaille</a:t>
            </a:r>
            <a:r>
              <a:rPr lang="fr-FR" sz="2000" dirty="0" smtClean="0">
                <a:solidFill>
                  <a:schemeClr val="tx2">
                    <a:lumMod val="50000"/>
                  </a:schemeClr>
                </a:solidFill>
              </a:rPr>
              <a:t> et un ensemble hiérarchisé d'os interconnectés appelé squelette ou </a:t>
            </a:r>
            <a:r>
              <a:rPr lang="fr-FR" sz="2000" dirty="0" err="1" smtClean="0">
                <a:solidFill>
                  <a:schemeClr val="tx2">
                    <a:lumMod val="50000"/>
                  </a:schemeClr>
                </a:solidFill>
              </a:rPr>
              <a:t>rig</a:t>
            </a:r>
            <a:r>
              <a:rPr lang="fr-FR" sz="2000" dirty="0" smtClean="0">
                <a:solidFill>
                  <a:schemeClr val="tx2">
                    <a:lumMod val="50000"/>
                  </a:schemeClr>
                </a:solidFill>
              </a:rPr>
              <a:t>. Chaque os a une transformation tridimensionnelle (rotation, homothétie  et translation).</a:t>
            </a:r>
            <a:endParaRPr lang="fr-FR" sz="2000" dirty="0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12" name="Image 11" descr="tiger_3d_rigging_by_k3nta-d368zod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0514" y="1828800"/>
            <a:ext cx="5425883" cy="3801291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279670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28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90" y="0"/>
            <a:ext cx="12172709" cy="6868885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89" y="0"/>
            <a:ext cx="12194045" cy="1532965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167" y="156322"/>
            <a:ext cx="1950982" cy="2000250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2478439" y="156322"/>
            <a:ext cx="636045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i="1" dirty="0" smtClean="0">
                <a:solidFill>
                  <a:schemeClr val="bg1"/>
                </a:solidFill>
              </a:rPr>
              <a:t>Mais faire de la 3D maintenant c’est quoi au juste ?</a:t>
            </a:r>
            <a:endParaRPr lang="fr-FR" sz="2800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1156446" y="440939"/>
            <a:ext cx="96818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0" b="1" dirty="0" smtClean="0">
                <a:solidFill>
                  <a:srgbClr val="00B0F0"/>
                </a:solidFill>
                <a:latin typeface="Ubuntu" panose="020B0504030602030204" pitchFamily="34" charset="0"/>
              </a:rPr>
              <a:t>2</a:t>
            </a:r>
            <a:endParaRPr lang="fr-FR" sz="8000" b="1" dirty="0">
              <a:solidFill>
                <a:srgbClr val="00B0F0"/>
              </a:solidFill>
              <a:latin typeface="Ubuntu" panose="020B0504030602030204" pitchFamily="34" charset="0"/>
            </a:endParaRPr>
          </a:p>
        </p:txBody>
      </p:sp>
      <p:sp>
        <p:nvSpPr>
          <p:cNvPr id="28" name="ZoneTexte 27"/>
          <p:cNvSpPr txBox="1"/>
          <p:nvPr/>
        </p:nvSpPr>
        <p:spPr>
          <a:xfrm>
            <a:off x="2520701" y="918883"/>
            <a:ext cx="3061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Animation</a:t>
            </a:r>
            <a:endParaRPr lang="fr-FR" dirty="0">
              <a:solidFill>
                <a:schemeClr val="tx1">
                  <a:lumMod val="75000"/>
                  <a:lumOff val="25000"/>
                </a:schemeClr>
              </a:solidFill>
              <a:latin typeface="Ubuntu" panose="020B0504030602030204" pitchFamily="34" charset="0"/>
            </a:endParaRPr>
          </a:p>
        </p:txBody>
      </p:sp>
      <p:pic>
        <p:nvPicPr>
          <p:cNvPr id="10" name="Image 9" descr="Softbody.gi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33055" y="1473926"/>
            <a:ext cx="2857500" cy="2133600"/>
          </a:xfrm>
          <a:prstGeom prst="rect">
            <a:avLst/>
          </a:prstGeom>
        </p:spPr>
      </p:pic>
      <p:pic>
        <p:nvPicPr>
          <p:cNvPr id="11" name="Image 10" descr="17201_1YrEkvSn0EMBTU4NIv7i.gi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51269" y="1306287"/>
            <a:ext cx="3048000" cy="2286000"/>
          </a:xfrm>
          <a:prstGeom prst="rect">
            <a:avLst/>
          </a:prstGeom>
        </p:spPr>
      </p:pic>
      <p:pic>
        <p:nvPicPr>
          <p:cNvPr id="12" name="Image 11" descr="Armatures5.gif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99169" y="1392282"/>
            <a:ext cx="3162845" cy="2108563"/>
          </a:xfrm>
          <a:prstGeom prst="rect">
            <a:avLst/>
          </a:prstGeom>
        </p:spPr>
      </p:pic>
      <p:pic>
        <p:nvPicPr>
          <p:cNvPr id="13" name="Image 12" descr="15936_gaul7geAMy3UfAXwqr5x.gif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08722" y="4059008"/>
            <a:ext cx="4761004" cy="1933441"/>
          </a:xfrm>
          <a:prstGeom prst="rect">
            <a:avLst/>
          </a:prstGeom>
        </p:spPr>
      </p:pic>
      <p:pic>
        <p:nvPicPr>
          <p:cNvPr id="14" name="Image 13" descr="17258_zrEs6xwVujnh10s8GqCK.gif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73291" y="3912102"/>
            <a:ext cx="2845302" cy="2133977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279670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28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90" y="0"/>
            <a:ext cx="12172709" cy="6868885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89" y="0"/>
            <a:ext cx="12194045" cy="1532965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167" y="156322"/>
            <a:ext cx="1950982" cy="2000250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2478439" y="156322"/>
            <a:ext cx="636045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i="1" dirty="0" smtClean="0">
                <a:solidFill>
                  <a:schemeClr val="bg1"/>
                </a:solidFill>
              </a:rPr>
              <a:t>Mais faire de la 3D maintenant c’est quoi au juste ?</a:t>
            </a:r>
            <a:endParaRPr lang="fr-FR" sz="2800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1156446" y="440939"/>
            <a:ext cx="96818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0" b="1" dirty="0" smtClean="0">
                <a:solidFill>
                  <a:srgbClr val="00B0F0"/>
                </a:solidFill>
                <a:latin typeface="Ubuntu" panose="020B0504030602030204" pitchFamily="34" charset="0"/>
              </a:rPr>
              <a:t>2</a:t>
            </a:r>
            <a:endParaRPr lang="fr-FR" sz="8000" b="1" dirty="0">
              <a:solidFill>
                <a:srgbClr val="00B0F0"/>
              </a:solidFill>
              <a:latin typeface="Ubuntu" panose="020B0504030602030204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87680" y="2227944"/>
            <a:ext cx="481584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000" dirty="0" smtClean="0">
                <a:solidFill>
                  <a:schemeClr val="tx2">
                    <a:lumMod val="75000"/>
                  </a:schemeClr>
                </a:solidFill>
              </a:rPr>
              <a:t>La 3D et un domaine si vaste qu’on ne pourra pas résumé dans ces simple lignes , aujourd’hui la 3D est largement utilisé dans les jeux vidéo , les simulation , la réalité augmenté , le cinéma …etc. </a:t>
            </a:r>
            <a:endParaRPr lang="fr-FR" sz="2000" dirty="0"/>
          </a:p>
        </p:txBody>
      </p:sp>
    </p:spTree>
    <p:extLst>
      <p:ext uri="{BB962C8B-B14F-4D97-AF65-F5344CB8AC3E}">
        <p14:creationId xmlns="" xmlns:p14="http://schemas.microsoft.com/office/powerpoint/2010/main" val="2279670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91" y="0"/>
            <a:ext cx="12172709" cy="6868885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89" y="0"/>
            <a:ext cx="12194045" cy="1532965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167" y="156322"/>
            <a:ext cx="1950982" cy="2000250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2478439" y="156322"/>
            <a:ext cx="63604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 smtClean="0">
                <a:solidFill>
                  <a:schemeClr val="bg1">
                    <a:lumMod val="95000"/>
                  </a:schemeClr>
                </a:solidFill>
                <a:latin typeface="Ubuntu" panose="020B0504030602030204" pitchFamily="34" charset="0"/>
              </a:rPr>
              <a:t>La 3D c’est quoi ?</a:t>
            </a:r>
            <a:endParaRPr lang="fr-FR" sz="4000" dirty="0">
              <a:solidFill>
                <a:schemeClr val="bg1">
                  <a:lumMod val="95000"/>
                </a:schemeClr>
              </a:solidFill>
              <a:latin typeface="Ubuntu" panose="020B0504030602030204" pitchFamily="34" charset="0"/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1156446" y="440939"/>
            <a:ext cx="96818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0" b="1" dirty="0" smtClean="0">
                <a:solidFill>
                  <a:srgbClr val="00B0F0"/>
                </a:solidFill>
                <a:latin typeface="Ubuntu" panose="020B0504030602030204" pitchFamily="34" charset="0"/>
              </a:rPr>
              <a:t>1</a:t>
            </a:r>
            <a:endParaRPr lang="fr-FR" sz="8000" b="1" dirty="0">
              <a:solidFill>
                <a:srgbClr val="00B0F0"/>
              </a:solidFill>
              <a:latin typeface="Ubuntu" panose="020B0504030602030204" pitchFamily="34" charset="0"/>
            </a:endParaRPr>
          </a:p>
        </p:txBody>
      </p:sp>
      <p:sp>
        <p:nvSpPr>
          <p:cNvPr id="28" name="ZoneTexte 27"/>
          <p:cNvSpPr txBox="1"/>
          <p:nvPr/>
        </p:nvSpPr>
        <p:spPr>
          <a:xfrm>
            <a:off x="2586015" y="853569"/>
            <a:ext cx="3061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La 3D dans la vie quotidienne</a:t>
            </a:r>
            <a:endParaRPr lang="fr-FR" dirty="0">
              <a:solidFill>
                <a:schemeClr val="tx1">
                  <a:lumMod val="75000"/>
                  <a:lumOff val="25000"/>
                </a:schemeClr>
              </a:solidFill>
              <a:latin typeface="Ubuntu" panose="020B0504030602030204" pitchFamily="34" charset="0"/>
            </a:endParaRPr>
          </a:p>
        </p:txBody>
      </p:sp>
      <p:pic>
        <p:nvPicPr>
          <p:cNvPr id="29" name="Image 28" descr="téléchargement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60227" y="1894116"/>
            <a:ext cx="3451629" cy="2030776"/>
          </a:xfrm>
          <a:prstGeom prst="rect">
            <a:avLst/>
          </a:prstGeom>
        </p:spPr>
      </p:pic>
      <p:pic>
        <p:nvPicPr>
          <p:cNvPr id="30" name="Image 29" descr="06game.600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0981" y="2186941"/>
            <a:ext cx="3580311" cy="1778180"/>
          </a:xfrm>
          <a:prstGeom prst="rect">
            <a:avLst/>
          </a:prstGeom>
        </p:spPr>
      </p:pic>
      <p:pic>
        <p:nvPicPr>
          <p:cNvPr id="31" name="Image 30" descr="téléchargement (1)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72891" y="1366837"/>
            <a:ext cx="3836237" cy="1598432"/>
          </a:xfrm>
          <a:prstGeom prst="rect">
            <a:avLst/>
          </a:prstGeom>
        </p:spPr>
      </p:pic>
      <p:pic>
        <p:nvPicPr>
          <p:cNvPr id="32" name="Image 31" descr="Section-View.pn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208759" y="3540033"/>
            <a:ext cx="3577079" cy="2233748"/>
          </a:xfrm>
          <a:prstGeom prst="rect">
            <a:avLst/>
          </a:prstGeom>
        </p:spPr>
      </p:pic>
      <p:sp>
        <p:nvSpPr>
          <p:cNvPr id="33" name="ZoneTexte 32"/>
          <p:cNvSpPr txBox="1"/>
          <p:nvPr/>
        </p:nvSpPr>
        <p:spPr>
          <a:xfrm>
            <a:off x="378822" y="4127863"/>
            <a:ext cx="3095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Développement de jeux vidéo et réalisation de film</a:t>
            </a:r>
            <a:endParaRPr lang="fr-FR" dirty="0"/>
          </a:p>
        </p:txBody>
      </p:sp>
      <p:sp>
        <p:nvSpPr>
          <p:cNvPr id="34" name="ZoneTexte 33"/>
          <p:cNvSpPr txBox="1"/>
          <p:nvPr/>
        </p:nvSpPr>
        <p:spPr>
          <a:xfrm>
            <a:off x="4049486" y="3030582"/>
            <a:ext cx="411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Le domaine de la biologie et la médecine</a:t>
            </a:r>
            <a:endParaRPr lang="fr-FR" dirty="0"/>
          </a:p>
        </p:txBody>
      </p:sp>
      <p:sp>
        <p:nvSpPr>
          <p:cNvPr id="35" name="ZoneTexte 34"/>
          <p:cNvSpPr txBox="1"/>
          <p:nvPr/>
        </p:nvSpPr>
        <p:spPr>
          <a:xfrm>
            <a:off x="3958046" y="5826034"/>
            <a:ext cx="3997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Conception assisté par ordinateur (CAO)</a:t>
            </a:r>
            <a:endParaRPr lang="fr-FR" dirty="0"/>
          </a:p>
        </p:txBody>
      </p:sp>
      <p:sp>
        <p:nvSpPr>
          <p:cNvPr id="36" name="ZoneTexte 35"/>
          <p:cNvSpPr txBox="1"/>
          <p:nvPr/>
        </p:nvSpPr>
        <p:spPr>
          <a:xfrm>
            <a:off x="8974183" y="4036423"/>
            <a:ext cx="2677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Architecture</a:t>
            </a:r>
            <a:endParaRPr lang="fr-FR" dirty="0"/>
          </a:p>
        </p:txBody>
      </p:sp>
    </p:spTree>
    <p:extLst>
      <p:ext uri="{BB962C8B-B14F-4D97-AF65-F5344CB8AC3E}">
        <p14:creationId xmlns="" xmlns:p14="http://schemas.microsoft.com/office/powerpoint/2010/main" val="695778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2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91" y="0"/>
            <a:ext cx="12172709" cy="6868885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89" y="0"/>
            <a:ext cx="12194045" cy="1532965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167" y="156322"/>
            <a:ext cx="1950982" cy="2000250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2478439" y="156322"/>
            <a:ext cx="63604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 smtClean="0">
                <a:solidFill>
                  <a:schemeClr val="bg1">
                    <a:lumMod val="95000"/>
                  </a:schemeClr>
                </a:solidFill>
                <a:latin typeface="Ubuntu" panose="020B0504030602030204" pitchFamily="34" charset="0"/>
              </a:rPr>
              <a:t>La 3D c’est quoi ?</a:t>
            </a:r>
            <a:endParaRPr lang="fr-FR" sz="4000" dirty="0">
              <a:solidFill>
                <a:schemeClr val="bg1">
                  <a:lumMod val="95000"/>
                </a:schemeClr>
              </a:solidFill>
              <a:latin typeface="Ubuntu" panose="020B0504030602030204" pitchFamily="34" charset="0"/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1156446" y="440939"/>
            <a:ext cx="96818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0" b="1" dirty="0" smtClean="0">
                <a:solidFill>
                  <a:srgbClr val="00B0F0"/>
                </a:solidFill>
                <a:latin typeface="Ubuntu" panose="020B0504030602030204" pitchFamily="34" charset="0"/>
              </a:rPr>
              <a:t>1</a:t>
            </a:r>
            <a:endParaRPr lang="fr-FR" sz="8000" b="1" dirty="0">
              <a:solidFill>
                <a:srgbClr val="00B0F0"/>
              </a:solidFill>
              <a:latin typeface="Ubuntu" panose="020B0504030602030204" pitchFamily="34" charset="0"/>
            </a:endParaRPr>
          </a:p>
        </p:txBody>
      </p:sp>
      <p:sp>
        <p:nvSpPr>
          <p:cNvPr id="28" name="ZoneTexte 27"/>
          <p:cNvSpPr txBox="1"/>
          <p:nvPr/>
        </p:nvSpPr>
        <p:spPr>
          <a:xfrm>
            <a:off x="2586015" y="853569"/>
            <a:ext cx="3061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Petite définition</a:t>
            </a:r>
          </a:p>
          <a:p>
            <a:endParaRPr lang="fr-FR" dirty="0">
              <a:solidFill>
                <a:schemeClr val="tx1">
                  <a:lumMod val="75000"/>
                  <a:lumOff val="25000"/>
                </a:schemeClr>
              </a:solidFill>
              <a:latin typeface="Ubuntu" panose="020B0504030602030204" pitchFamily="34" charset="0"/>
            </a:endParaRPr>
          </a:p>
        </p:txBody>
      </p:sp>
      <p:sp>
        <p:nvSpPr>
          <p:cNvPr id="27" name="ZoneTexte 26"/>
          <p:cNvSpPr txBox="1"/>
          <p:nvPr/>
        </p:nvSpPr>
        <p:spPr>
          <a:xfrm>
            <a:off x="783770" y="2129245"/>
            <a:ext cx="563009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u="sng" dirty="0" smtClean="0">
                <a:solidFill>
                  <a:schemeClr val="tx2">
                    <a:lumMod val="75000"/>
                  </a:schemeClr>
                </a:solidFill>
              </a:rPr>
              <a:t>La Synthèse d'images tridimensionnelles</a:t>
            </a:r>
            <a:r>
              <a:rPr lang="fr-FR" sz="2400" u="sng" dirty="0" smtClean="0">
                <a:solidFill>
                  <a:schemeClr val="tx2">
                    <a:lumMod val="75000"/>
                  </a:schemeClr>
                </a:solidFill>
              </a:rPr>
              <a:t> (3d) :</a:t>
            </a:r>
          </a:p>
          <a:p>
            <a:r>
              <a:rPr lang="fr-FR" sz="2000" dirty="0" smtClean="0">
                <a:solidFill>
                  <a:schemeClr val="tx2">
                    <a:lumMod val="75000"/>
                  </a:schemeClr>
                </a:solidFill>
              </a:rPr>
              <a:t>-Technique informatique issue de l’infographie </a:t>
            </a:r>
          </a:p>
          <a:p>
            <a:pPr>
              <a:buFontTx/>
              <a:buChar char="-"/>
            </a:pPr>
            <a:r>
              <a:rPr lang="fr-FR" sz="2000" dirty="0" smtClean="0">
                <a:solidFill>
                  <a:schemeClr val="bg2">
                    <a:lumMod val="10000"/>
                  </a:schemeClr>
                </a:solidFill>
              </a:rPr>
              <a:t>reproduire une perception d’un objet quelconque en perspective. </a:t>
            </a:r>
          </a:p>
          <a:p>
            <a:pPr>
              <a:buFontTx/>
              <a:buChar char="-"/>
            </a:pPr>
            <a:r>
              <a:rPr lang="fr-FR" sz="2000" dirty="0" smtClean="0">
                <a:solidFill>
                  <a:schemeClr val="bg2">
                    <a:lumMod val="10000"/>
                  </a:schemeClr>
                </a:solidFill>
              </a:rPr>
              <a:t>créer des formes grâce à un logiciel.</a:t>
            </a:r>
          </a:p>
          <a:p>
            <a:pPr>
              <a:buFontTx/>
              <a:buChar char="-"/>
            </a:pPr>
            <a:r>
              <a:rPr lang="fr-FR" sz="2000" dirty="0" smtClean="0">
                <a:solidFill>
                  <a:schemeClr val="bg2">
                    <a:lumMod val="10000"/>
                  </a:schemeClr>
                </a:solidFill>
              </a:rPr>
              <a:t> les colorier.</a:t>
            </a:r>
          </a:p>
          <a:p>
            <a:pPr>
              <a:buFontTx/>
              <a:buChar char="-"/>
            </a:pPr>
            <a:r>
              <a:rPr lang="fr-FR" sz="2000" dirty="0" smtClean="0">
                <a:solidFill>
                  <a:schemeClr val="bg2">
                    <a:lumMod val="10000"/>
                  </a:schemeClr>
                </a:solidFill>
              </a:rPr>
              <a:t> les manipuler et pourquoi pas les animer.</a:t>
            </a:r>
            <a:endParaRPr lang="fr-FR" sz="2000" dirty="0" smtClean="0"/>
          </a:p>
        </p:txBody>
      </p:sp>
      <p:sp>
        <p:nvSpPr>
          <p:cNvPr id="10" name="ZoneTexte 9"/>
          <p:cNvSpPr txBox="1"/>
          <p:nvPr/>
        </p:nvSpPr>
        <p:spPr>
          <a:xfrm>
            <a:off x="1567543" y="2769325"/>
            <a:ext cx="3082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/>
          </a:p>
        </p:txBody>
      </p:sp>
      <p:pic>
        <p:nvPicPr>
          <p:cNvPr id="11" name="Image 10" descr="cararra_ch01_2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0850" y="1362227"/>
            <a:ext cx="2368077" cy="2524100"/>
          </a:xfrm>
          <a:prstGeom prst="rect">
            <a:avLst/>
          </a:prstGeom>
        </p:spPr>
      </p:pic>
      <p:pic>
        <p:nvPicPr>
          <p:cNvPr id="12" name="Image 11" descr="unwrap_UV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13766" y="4024177"/>
            <a:ext cx="3901711" cy="2167617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695778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2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91" y="0"/>
            <a:ext cx="12172709" cy="6868885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89" y="0"/>
            <a:ext cx="12194045" cy="1532965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167" y="156322"/>
            <a:ext cx="1950982" cy="2000250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2478439" y="156322"/>
            <a:ext cx="63604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 smtClean="0">
                <a:solidFill>
                  <a:schemeClr val="bg1">
                    <a:lumMod val="95000"/>
                  </a:schemeClr>
                </a:solidFill>
                <a:latin typeface="Ubuntu" panose="020B0504030602030204" pitchFamily="34" charset="0"/>
              </a:rPr>
              <a:t>La 3D c’est quoi ?</a:t>
            </a:r>
            <a:endParaRPr lang="fr-FR" sz="4000" dirty="0">
              <a:solidFill>
                <a:schemeClr val="bg1">
                  <a:lumMod val="95000"/>
                </a:schemeClr>
              </a:solidFill>
              <a:latin typeface="Ubuntu" panose="020B0504030602030204" pitchFamily="34" charset="0"/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1156446" y="440939"/>
            <a:ext cx="96818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0" b="1" dirty="0" smtClean="0">
                <a:solidFill>
                  <a:srgbClr val="00B0F0"/>
                </a:solidFill>
                <a:latin typeface="Ubuntu" panose="020B0504030602030204" pitchFamily="34" charset="0"/>
              </a:rPr>
              <a:t>1</a:t>
            </a:r>
            <a:endParaRPr lang="fr-FR" sz="8000" b="1" dirty="0">
              <a:solidFill>
                <a:srgbClr val="00B0F0"/>
              </a:solidFill>
              <a:latin typeface="Ubuntu" panose="020B0504030602030204" pitchFamily="34" charset="0"/>
            </a:endParaRPr>
          </a:p>
        </p:txBody>
      </p:sp>
      <p:sp>
        <p:nvSpPr>
          <p:cNvPr id="28" name="ZoneTexte 27"/>
          <p:cNvSpPr txBox="1"/>
          <p:nvPr/>
        </p:nvSpPr>
        <p:spPr>
          <a:xfrm>
            <a:off x="2586015" y="853569"/>
            <a:ext cx="3061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Histoire</a:t>
            </a:r>
          </a:p>
        </p:txBody>
      </p:sp>
      <p:sp>
        <p:nvSpPr>
          <p:cNvPr id="11" name="ZoneTexte 10"/>
          <p:cNvSpPr txBox="1"/>
          <p:nvPr/>
        </p:nvSpPr>
        <p:spPr>
          <a:xfrm>
            <a:off x="888273" y="2116183"/>
            <a:ext cx="832104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u="sng" dirty="0" smtClean="0">
                <a:solidFill>
                  <a:schemeClr val="tx2">
                    <a:lumMod val="75000"/>
                  </a:schemeClr>
                </a:solidFill>
              </a:rPr>
              <a:t>Une brève histoire:</a:t>
            </a:r>
          </a:p>
          <a:p>
            <a:r>
              <a:rPr lang="fr-FR" sz="2000" dirty="0" smtClean="0">
                <a:solidFill>
                  <a:schemeClr val="tx2">
                    <a:lumMod val="50000"/>
                  </a:schemeClr>
                </a:solidFill>
              </a:rPr>
              <a:t>-en 1963,  Ivan Sutherland met au point le premier logiciel graphique « sketch pad » en utilisant un stylo optique.</a:t>
            </a:r>
          </a:p>
          <a:p>
            <a:endParaRPr lang="fr-FR" sz="2400" b="1" u="sng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12" name="Image 11" descr="SKETCHPAD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3918" y="3342348"/>
            <a:ext cx="3809911" cy="3136827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695778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2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91" y="0"/>
            <a:ext cx="12172709" cy="6868885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89" y="0"/>
            <a:ext cx="12194045" cy="1532965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167" y="156322"/>
            <a:ext cx="1950982" cy="2000250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2478439" y="156322"/>
            <a:ext cx="63604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 smtClean="0">
                <a:solidFill>
                  <a:schemeClr val="bg1">
                    <a:lumMod val="95000"/>
                  </a:schemeClr>
                </a:solidFill>
                <a:latin typeface="Ubuntu" panose="020B0504030602030204" pitchFamily="34" charset="0"/>
              </a:rPr>
              <a:t>La 3D c’est quoi ?</a:t>
            </a:r>
            <a:endParaRPr lang="fr-FR" sz="4000" dirty="0">
              <a:solidFill>
                <a:schemeClr val="bg1">
                  <a:lumMod val="95000"/>
                </a:schemeClr>
              </a:solidFill>
              <a:latin typeface="Ubuntu" panose="020B0504030602030204" pitchFamily="34" charset="0"/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1156446" y="440939"/>
            <a:ext cx="96818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0" b="1" dirty="0" smtClean="0">
                <a:solidFill>
                  <a:srgbClr val="00B0F0"/>
                </a:solidFill>
                <a:latin typeface="Ubuntu" panose="020B0504030602030204" pitchFamily="34" charset="0"/>
              </a:rPr>
              <a:t>1</a:t>
            </a:r>
            <a:endParaRPr lang="fr-FR" sz="8000" b="1" dirty="0">
              <a:solidFill>
                <a:srgbClr val="00B0F0"/>
              </a:solidFill>
              <a:latin typeface="Ubuntu" panose="020B0504030602030204" pitchFamily="34" charset="0"/>
            </a:endParaRPr>
          </a:p>
        </p:txBody>
      </p:sp>
      <p:sp>
        <p:nvSpPr>
          <p:cNvPr id="28" name="ZoneTexte 27"/>
          <p:cNvSpPr txBox="1"/>
          <p:nvPr/>
        </p:nvSpPr>
        <p:spPr>
          <a:xfrm>
            <a:off x="2586015" y="853569"/>
            <a:ext cx="3061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Histoire</a:t>
            </a:r>
          </a:p>
          <a:p>
            <a:endParaRPr lang="fr-FR" dirty="0">
              <a:solidFill>
                <a:schemeClr val="tx1">
                  <a:lumMod val="75000"/>
                  <a:lumOff val="25000"/>
                </a:schemeClr>
              </a:solidFill>
              <a:latin typeface="Ubuntu" panose="020B0504030602030204" pitchFamily="34" charset="0"/>
            </a:endParaRPr>
          </a:p>
        </p:txBody>
      </p:sp>
      <p:sp>
        <p:nvSpPr>
          <p:cNvPr id="27" name="ZoneTexte 26"/>
          <p:cNvSpPr txBox="1"/>
          <p:nvPr/>
        </p:nvSpPr>
        <p:spPr>
          <a:xfrm>
            <a:off x="1136469" y="2246811"/>
            <a:ext cx="5303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 smtClean="0"/>
          </a:p>
        </p:txBody>
      </p:sp>
      <p:pic>
        <p:nvPicPr>
          <p:cNvPr id="10" name="Image 9" descr="hqdefault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47359" y="1596935"/>
            <a:ext cx="5738950" cy="4304213"/>
          </a:xfrm>
          <a:prstGeom prst="rect">
            <a:avLst/>
          </a:prstGeom>
        </p:spPr>
      </p:pic>
      <p:sp>
        <p:nvSpPr>
          <p:cNvPr id="11" name="ZoneTexte 10"/>
          <p:cNvSpPr txBox="1"/>
          <p:nvPr/>
        </p:nvSpPr>
        <p:spPr>
          <a:xfrm>
            <a:off x="8699863" y="3148151"/>
            <a:ext cx="21945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 smtClean="0">
                <a:solidFill>
                  <a:schemeClr val="bg1"/>
                </a:solidFill>
              </a:rPr>
              <a:t>Dessin principale </a:t>
            </a:r>
            <a:endParaRPr lang="fr-FR" sz="2000" b="1" dirty="0">
              <a:solidFill>
                <a:schemeClr val="bg1"/>
              </a:solidFill>
            </a:endParaRPr>
          </a:p>
        </p:txBody>
      </p:sp>
      <p:sp>
        <p:nvSpPr>
          <p:cNvPr id="12" name="ZoneTexte 11"/>
          <p:cNvSpPr txBox="1"/>
          <p:nvPr/>
        </p:nvSpPr>
        <p:spPr>
          <a:xfrm>
            <a:off x="339634" y="2351314"/>
            <a:ext cx="482019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smtClean="0">
                <a:solidFill>
                  <a:schemeClr val="tx2">
                    <a:lumMod val="50000"/>
                  </a:schemeClr>
                </a:solidFill>
              </a:rPr>
              <a:t>-Un dessin principal qui puisse s'instancier en plusieurs répliques.</a:t>
            </a:r>
          </a:p>
          <a:p>
            <a:r>
              <a:rPr lang="fr-FR" sz="2000" dirty="0" smtClean="0">
                <a:solidFill>
                  <a:schemeClr val="tx2">
                    <a:lumMod val="50000"/>
                  </a:schemeClr>
                </a:solidFill>
              </a:rPr>
              <a:t> </a:t>
            </a:r>
          </a:p>
          <a:p>
            <a:r>
              <a:rPr lang="fr-FR" sz="2000" dirty="0" smtClean="0">
                <a:solidFill>
                  <a:schemeClr val="tx2">
                    <a:lumMod val="50000"/>
                  </a:schemeClr>
                </a:solidFill>
              </a:rPr>
              <a:t>-Si l'utilisateur modifiait le dessin principal toutes les instances changeaient également.</a:t>
            </a:r>
          </a:p>
          <a:p>
            <a:endParaRPr lang="fr-FR" sz="2000" dirty="0" smtClean="0">
              <a:solidFill>
                <a:schemeClr val="tx2">
                  <a:lumMod val="50000"/>
                </a:schemeClr>
              </a:solidFill>
            </a:endParaRPr>
          </a:p>
          <a:p>
            <a:r>
              <a:rPr lang="fr-FR" sz="2000" dirty="0" smtClean="0">
                <a:solidFill>
                  <a:schemeClr val="tx2">
                    <a:lumMod val="50000"/>
                  </a:schemeClr>
                </a:solidFill>
              </a:rPr>
              <a:t>-C’est la première technique de CAO utilisé dans le domaine d’industrie et d’automobile.</a:t>
            </a:r>
          </a:p>
          <a:p>
            <a:endParaRPr lang="fr-FR" sz="2000" dirty="0"/>
          </a:p>
        </p:txBody>
      </p:sp>
    </p:spTree>
    <p:extLst>
      <p:ext uri="{BB962C8B-B14F-4D97-AF65-F5344CB8AC3E}">
        <p14:creationId xmlns="" xmlns:p14="http://schemas.microsoft.com/office/powerpoint/2010/main" val="695778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2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91" y="0"/>
            <a:ext cx="12172709" cy="6868885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89" y="0"/>
            <a:ext cx="12194045" cy="1532965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167" y="156322"/>
            <a:ext cx="1950982" cy="2000250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2478439" y="156322"/>
            <a:ext cx="63604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 smtClean="0">
                <a:solidFill>
                  <a:schemeClr val="bg1">
                    <a:lumMod val="95000"/>
                  </a:schemeClr>
                </a:solidFill>
                <a:latin typeface="Ubuntu" panose="020B0504030602030204" pitchFamily="34" charset="0"/>
              </a:rPr>
              <a:t>La 3D c’est quoi ?</a:t>
            </a:r>
            <a:endParaRPr lang="fr-FR" sz="4000" dirty="0">
              <a:solidFill>
                <a:schemeClr val="bg1">
                  <a:lumMod val="95000"/>
                </a:schemeClr>
              </a:solidFill>
              <a:latin typeface="Ubuntu" panose="020B0504030602030204" pitchFamily="34" charset="0"/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1156446" y="440939"/>
            <a:ext cx="96818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0" b="1" dirty="0" smtClean="0">
                <a:solidFill>
                  <a:srgbClr val="00B0F0"/>
                </a:solidFill>
                <a:latin typeface="Ubuntu" panose="020B0504030602030204" pitchFamily="34" charset="0"/>
              </a:rPr>
              <a:t>1</a:t>
            </a:r>
            <a:endParaRPr lang="fr-FR" sz="8000" b="1" dirty="0">
              <a:solidFill>
                <a:srgbClr val="00B0F0"/>
              </a:solidFill>
              <a:latin typeface="Ubuntu" panose="020B0504030602030204" pitchFamily="34" charset="0"/>
            </a:endParaRPr>
          </a:p>
        </p:txBody>
      </p:sp>
      <p:sp>
        <p:nvSpPr>
          <p:cNvPr id="28" name="ZoneTexte 27"/>
          <p:cNvSpPr txBox="1"/>
          <p:nvPr/>
        </p:nvSpPr>
        <p:spPr>
          <a:xfrm>
            <a:off x="2586015" y="853569"/>
            <a:ext cx="3061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histoire</a:t>
            </a:r>
            <a:endParaRPr lang="fr-FR" dirty="0">
              <a:solidFill>
                <a:schemeClr val="tx1">
                  <a:lumMod val="75000"/>
                  <a:lumOff val="25000"/>
                </a:schemeClr>
              </a:solidFill>
              <a:latin typeface="Ubuntu" panose="020B0504030602030204" pitchFamily="34" charset="0"/>
            </a:endParaRPr>
          </a:p>
        </p:txBody>
      </p:sp>
      <p:sp>
        <p:nvSpPr>
          <p:cNvPr id="27" name="ZoneTexte 26"/>
          <p:cNvSpPr txBox="1"/>
          <p:nvPr/>
        </p:nvSpPr>
        <p:spPr>
          <a:xfrm>
            <a:off x="1136469" y="2246811"/>
            <a:ext cx="5303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 smtClean="0"/>
          </a:p>
        </p:txBody>
      </p:sp>
      <p:sp>
        <p:nvSpPr>
          <p:cNvPr id="10" name="Rectangle 9"/>
          <p:cNvSpPr/>
          <p:nvPr/>
        </p:nvSpPr>
        <p:spPr>
          <a:xfrm>
            <a:off x="457201" y="2155372"/>
            <a:ext cx="7654833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000" dirty="0" smtClean="0">
                <a:solidFill>
                  <a:schemeClr val="tx2">
                    <a:lumMod val="75000"/>
                  </a:schemeClr>
                </a:solidFill>
              </a:rPr>
              <a:t>-1968 - lancement d'Evans &amp; Sutherland, première société d'infographie, qui travailla sur les simulations informatiques.</a:t>
            </a:r>
          </a:p>
          <a:p>
            <a:endParaRPr lang="fr-FR" sz="2000" dirty="0" smtClean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fr-FR" sz="2000" dirty="0" smtClean="0">
                <a:solidFill>
                  <a:schemeClr val="tx2">
                    <a:lumMod val="75000"/>
                  </a:schemeClr>
                </a:solidFill>
              </a:rPr>
              <a:t>-1969 Lancement des travaux de recherche du CNRC (Conseil national de recherches Canada) sur l'animation 2D interactive sur ordinateur.</a:t>
            </a:r>
          </a:p>
          <a:p>
            <a:endParaRPr lang="fr-FR" sz="2000" dirty="0" smtClean="0">
              <a:solidFill>
                <a:schemeClr val="tx2">
                  <a:lumMod val="75000"/>
                </a:schemeClr>
              </a:solidFill>
            </a:endParaRPr>
          </a:p>
          <a:p>
            <a:endParaRPr lang="fr-FR" sz="2000" dirty="0" smtClean="0"/>
          </a:p>
          <a:p>
            <a:r>
              <a:rPr lang="fr-FR" sz="2000" dirty="0" smtClean="0"/>
              <a:t>-</a:t>
            </a:r>
          </a:p>
        </p:txBody>
      </p:sp>
      <p:pic>
        <p:nvPicPr>
          <p:cNvPr id="11" name="Image 10" descr="article-2034003-0DBA229600000578-474_1024x615_large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2956" y="3997235"/>
            <a:ext cx="4135170" cy="2483524"/>
          </a:xfrm>
          <a:prstGeom prst="rect">
            <a:avLst/>
          </a:prstGeom>
        </p:spPr>
      </p:pic>
      <p:sp>
        <p:nvSpPr>
          <p:cNvPr id="12" name="ZoneTexte 11"/>
          <p:cNvSpPr txBox="1"/>
          <p:nvPr/>
        </p:nvSpPr>
        <p:spPr>
          <a:xfrm>
            <a:off x="4794069" y="4376057"/>
            <a:ext cx="67143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tx2">
                    <a:lumMod val="75000"/>
                  </a:schemeClr>
                </a:solidFill>
              </a:rPr>
              <a:t>-1972 Edwin </a:t>
            </a:r>
            <a:r>
              <a:rPr lang="fr-FR" dirty="0" err="1" smtClean="0">
                <a:solidFill>
                  <a:schemeClr val="tx2">
                    <a:lumMod val="75000"/>
                  </a:schemeClr>
                </a:solidFill>
              </a:rPr>
              <a:t>Catmull</a:t>
            </a:r>
            <a:r>
              <a:rPr lang="fr-FR" dirty="0" smtClean="0">
                <a:solidFill>
                  <a:schemeClr val="tx2">
                    <a:lumMod val="75000"/>
                  </a:schemeClr>
                </a:solidFill>
              </a:rPr>
              <a:t> et Fred </a:t>
            </a:r>
            <a:r>
              <a:rPr lang="fr-FR" dirty="0" err="1" smtClean="0">
                <a:solidFill>
                  <a:schemeClr val="tx2">
                    <a:lumMod val="75000"/>
                  </a:schemeClr>
                </a:solidFill>
              </a:rPr>
              <a:t>Parke</a:t>
            </a:r>
            <a:r>
              <a:rPr lang="fr-FR" dirty="0" smtClean="0">
                <a:solidFill>
                  <a:schemeClr val="tx2">
                    <a:lumMod val="75000"/>
                  </a:schemeClr>
                </a:solidFill>
              </a:rPr>
              <a:t> des étudiants de l’université d’Utah ont réussi à modéliser une main et l’animer.</a:t>
            </a:r>
          </a:p>
        </p:txBody>
      </p:sp>
    </p:spTree>
    <p:extLst>
      <p:ext uri="{BB962C8B-B14F-4D97-AF65-F5344CB8AC3E}">
        <p14:creationId xmlns="" xmlns:p14="http://schemas.microsoft.com/office/powerpoint/2010/main" val="695778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2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91" y="0"/>
            <a:ext cx="12172709" cy="6868885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89" y="0"/>
            <a:ext cx="12194045" cy="1532965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167" y="156322"/>
            <a:ext cx="1950982" cy="2000250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2478439" y="156322"/>
            <a:ext cx="63604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 smtClean="0">
                <a:solidFill>
                  <a:schemeClr val="bg1">
                    <a:lumMod val="95000"/>
                  </a:schemeClr>
                </a:solidFill>
                <a:latin typeface="Ubuntu" panose="020B0504030602030204" pitchFamily="34" charset="0"/>
              </a:rPr>
              <a:t>La 3D c’est quoi ?</a:t>
            </a:r>
            <a:endParaRPr lang="fr-FR" sz="4000" dirty="0">
              <a:solidFill>
                <a:schemeClr val="bg1">
                  <a:lumMod val="95000"/>
                </a:schemeClr>
              </a:solidFill>
              <a:latin typeface="Ubuntu" panose="020B0504030602030204" pitchFamily="34" charset="0"/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1156446" y="440939"/>
            <a:ext cx="96818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0" b="1" dirty="0" smtClean="0">
                <a:solidFill>
                  <a:srgbClr val="00B0F0"/>
                </a:solidFill>
                <a:latin typeface="Ubuntu" panose="020B0504030602030204" pitchFamily="34" charset="0"/>
              </a:rPr>
              <a:t>1</a:t>
            </a:r>
            <a:endParaRPr lang="fr-FR" sz="8000" b="1" dirty="0">
              <a:solidFill>
                <a:srgbClr val="00B0F0"/>
              </a:solidFill>
              <a:latin typeface="Ubuntu" panose="020B0504030602030204" pitchFamily="34" charset="0"/>
            </a:endParaRPr>
          </a:p>
        </p:txBody>
      </p:sp>
      <p:sp>
        <p:nvSpPr>
          <p:cNvPr id="28" name="ZoneTexte 27"/>
          <p:cNvSpPr txBox="1"/>
          <p:nvPr/>
        </p:nvSpPr>
        <p:spPr>
          <a:xfrm>
            <a:off x="2586015" y="853569"/>
            <a:ext cx="3061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histoire</a:t>
            </a:r>
            <a:endParaRPr lang="fr-FR" dirty="0">
              <a:solidFill>
                <a:schemeClr val="tx1">
                  <a:lumMod val="75000"/>
                  <a:lumOff val="25000"/>
                </a:schemeClr>
              </a:solidFill>
              <a:latin typeface="Ubuntu" panose="020B0504030602030204" pitchFamily="34" charset="0"/>
            </a:endParaRPr>
          </a:p>
        </p:txBody>
      </p:sp>
      <p:sp>
        <p:nvSpPr>
          <p:cNvPr id="27" name="ZoneTexte 26"/>
          <p:cNvSpPr txBox="1"/>
          <p:nvPr/>
        </p:nvSpPr>
        <p:spPr>
          <a:xfrm>
            <a:off x="1136469" y="2246811"/>
            <a:ext cx="5303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 smtClean="0"/>
          </a:p>
        </p:txBody>
      </p:sp>
      <p:sp>
        <p:nvSpPr>
          <p:cNvPr id="10" name="ZoneTexte 9"/>
          <p:cNvSpPr txBox="1"/>
          <p:nvPr/>
        </p:nvSpPr>
        <p:spPr>
          <a:xfrm>
            <a:off x="535575" y="2246810"/>
            <a:ext cx="42976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smtClean="0">
                <a:solidFill>
                  <a:schemeClr val="tx2">
                    <a:lumMod val="75000"/>
                  </a:schemeClr>
                </a:solidFill>
              </a:rPr>
              <a:t>-1976 - Invention de l'</a:t>
            </a:r>
            <a:r>
              <a:rPr lang="fr-FR" sz="2000" dirty="0" err="1" smtClean="0">
                <a:solidFill>
                  <a:schemeClr val="tx2">
                    <a:lumMod val="75000"/>
                  </a:schemeClr>
                </a:solidFill>
              </a:rPr>
              <a:t>environment</a:t>
            </a:r>
            <a:r>
              <a:rPr lang="fr-FR" sz="2000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fr-FR" sz="2000" dirty="0" err="1" smtClean="0">
                <a:solidFill>
                  <a:schemeClr val="tx2">
                    <a:lumMod val="75000"/>
                  </a:schemeClr>
                </a:solidFill>
              </a:rPr>
              <a:t>mapping</a:t>
            </a:r>
            <a:r>
              <a:rPr lang="fr-FR" sz="2000" dirty="0" smtClean="0">
                <a:solidFill>
                  <a:schemeClr val="tx2">
                    <a:lumMod val="75000"/>
                  </a:schemeClr>
                </a:solidFill>
              </a:rPr>
              <a:t> par James </a:t>
            </a:r>
            <a:r>
              <a:rPr lang="fr-FR" sz="2000" dirty="0" err="1" smtClean="0">
                <a:solidFill>
                  <a:schemeClr val="tx2">
                    <a:lumMod val="75000"/>
                  </a:schemeClr>
                </a:solidFill>
              </a:rPr>
              <a:t>Blinn</a:t>
            </a:r>
            <a:r>
              <a:rPr lang="fr-FR" sz="2000" dirty="0" smtClean="0">
                <a:solidFill>
                  <a:schemeClr val="tx2">
                    <a:lumMod val="75000"/>
                  </a:schemeClr>
                </a:solidFill>
              </a:rPr>
              <a:t>, </a:t>
            </a:r>
          </a:p>
        </p:txBody>
      </p:sp>
      <p:pic>
        <p:nvPicPr>
          <p:cNvPr id="11" name="Image 10" descr="slide21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2337" y="3010119"/>
            <a:ext cx="4746406" cy="3170600"/>
          </a:xfrm>
          <a:prstGeom prst="rect">
            <a:avLst/>
          </a:prstGeom>
        </p:spPr>
      </p:pic>
      <p:pic>
        <p:nvPicPr>
          <p:cNvPr id="12" name="Image 11" descr="slide20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9266" y="3052543"/>
            <a:ext cx="4539123" cy="303213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695778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28" grpId="0"/>
    </p:bld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523</TotalTime>
  <Words>1207</Words>
  <Application>Microsoft Office PowerPoint</Application>
  <PresentationFormat>Personnalisé</PresentationFormat>
  <Paragraphs>205</Paragraphs>
  <Slides>33</Slides>
  <Notes>0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33</vt:i4>
      </vt:variant>
    </vt:vector>
  </HeadingPairs>
  <TitlesOfParts>
    <vt:vector size="34" baseType="lpstr">
      <vt:lpstr>Thème Office</vt:lpstr>
      <vt:lpstr>Diapositive 1</vt:lpstr>
      <vt:lpstr>Diapositive 2</vt:lpstr>
      <vt:lpstr>Diapositive 3</vt:lpstr>
      <vt:lpstr>Diapositive 4</vt:lpstr>
      <vt:lpstr>Diapositive 5</vt:lpstr>
      <vt:lpstr>Diapositive 6</vt:lpstr>
      <vt:lpstr>Diapositive 7</vt:lpstr>
      <vt:lpstr>Diapositive 8</vt:lpstr>
      <vt:lpstr>Diapositive 9</vt:lpstr>
      <vt:lpstr>Diapositive 10</vt:lpstr>
      <vt:lpstr>Diapositive 11</vt:lpstr>
      <vt:lpstr>Diapositive 12</vt:lpstr>
      <vt:lpstr>Diapositive 13</vt:lpstr>
      <vt:lpstr>Diapositive 14</vt:lpstr>
      <vt:lpstr>Diapositive 15</vt:lpstr>
      <vt:lpstr>Diapositive 16</vt:lpstr>
      <vt:lpstr>Diapositive 17</vt:lpstr>
      <vt:lpstr>Diapositive 18</vt:lpstr>
      <vt:lpstr>Diapositive 19</vt:lpstr>
      <vt:lpstr>Diapositive 20</vt:lpstr>
      <vt:lpstr>Diapositive 21</vt:lpstr>
      <vt:lpstr>Diapositive 22</vt:lpstr>
      <vt:lpstr>Diapositive 23</vt:lpstr>
      <vt:lpstr>Diapositive 24</vt:lpstr>
      <vt:lpstr>Diapositive 25</vt:lpstr>
      <vt:lpstr>Diapositive 26</vt:lpstr>
      <vt:lpstr>Diapositive 27</vt:lpstr>
      <vt:lpstr>Diapositive 28</vt:lpstr>
      <vt:lpstr>Diapositive 29</vt:lpstr>
      <vt:lpstr>Diapositive 30</vt:lpstr>
      <vt:lpstr>Diapositive 31</vt:lpstr>
      <vt:lpstr>Diapositive 32</vt:lpstr>
      <vt:lpstr>Diapositive 33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Rayhane</dc:creator>
  <cp:lastModifiedBy>SAMSUNG</cp:lastModifiedBy>
  <cp:revision>45</cp:revision>
  <dcterms:created xsi:type="dcterms:W3CDTF">2016-02-05T23:42:52Z</dcterms:created>
  <dcterms:modified xsi:type="dcterms:W3CDTF">2016-02-21T17:21:21Z</dcterms:modified>
</cp:coreProperties>
</file>